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2.xml" ContentType="application/vnd.ms-office.webextension+xml"/>
  <Override PartName="/ppt/notesSlides/notesSlide12.xml" ContentType="application/vnd.openxmlformats-officedocument.presentationml.notesSlide+xml"/>
  <Override PartName="/ppt/webextensions/webextension3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13" r:id="rId2"/>
    <p:sldMasterId id="2147483721" r:id="rId3"/>
  </p:sldMasterIdLst>
  <p:notesMasterIdLst>
    <p:notesMasterId r:id="rId60"/>
  </p:notesMasterIdLst>
  <p:handoutMasterIdLst>
    <p:handoutMasterId r:id="rId61"/>
  </p:handoutMasterIdLst>
  <p:sldIdLst>
    <p:sldId id="319" r:id="rId4"/>
    <p:sldId id="256" r:id="rId5"/>
    <p:sldId id="257" r:id="rId6"/>
    <p:sldId id="328" r:id="rId7"/>
    <p:sldId id="330" r:id="rId8"/>
    <p:sldId id="263" r:id="rId9"/>
    <p:sldId id="259" r:id="rId10"/>
    <p:sldId id="260" r:id="rId11"/>
    <p:sldId id="262" r:id="rId12"/>
    <p:sldId id="299" r:id="rId13"/>
    <p:sldId id="264" r:id="rId14"/>
    <p:sldId id="1062" r:id="rId15"/>
    <p:sldId id="267" r:id="rId16"/>
    <p:sldId id="265" r:id="rId17"/>
    <p:sldId id="266" r:id="rId18"/>
    <p:sldId id="268" r:id="rId19"/>
    <p:sldId id="391" r:id="rId20"/>
    <p:sldId id="269" r:id="rId21"/>
    <p:sldId id="271" r:id="rId22"/>
    <p:sldId id="272" r:id="rId23"/>
    <p:sldId id="1061" r:id="rId24"/>
    <p:sldId id="274" r:id="rId25"/>
    <p:sldId id="327" r:id="rId26"/>
    <p:sldId id="911" r:id="rId27"/>
    <p:sldId id="980" r:id="rId28"/>
    <p:sldId id="1064" r:id="rId29"/>
    <p:sldId id="284" r:id="rId30"/>
    <p:sldId id="1066" r:id="rId31"/>
    <p:sldId id="324" r:id="rId32"/>
    <p:sldId id="285" r:id="rId33"/>
    <p:sldId id="303" r:id="rId34"/>
    <p:sldId id="304" r:id="rId35"/>
    <p:sldId id="276" r:id="rId36"/>
    <p:sldId id="296" r:id="rId37"/>
    <p:sldId id="302" r:id="rId38"/>
    <p:sldId id="1065" r:id="rId39"/>
    <p:sldId id="305" r:id="rId40"/>
    <p:sldId id="306" r:id="rId41"/>
    <p:sldId id="307" r:id="rId42"/>
    <p:sldId id="308" r:id="rId43"/>
    <p:sldId id="310" r:id="rId44"/>
    <p:sldId id="311" r:id="rId45"/>
    <p:sldId id="978" r:id="rId46"/>
    <p:sldId id="979" r:id="rId47"/>
    <p:sldId id="726" r:id="rId48"/>
    <p:sldId id="312" r:id="rId49"/>
    <p:sldId id="313" r:id="rId50"/>
    <p:sldId id="314" r:id="rId51"/>
    <p:sldId id="315" r:id="rId52"/>
    <p:sldId id="930" r:id="rId53"/>
    <p:sldId id="929" r:id="rId54"/>
    <p:sldId id="728" r:id="rId55"/>
    <p:sldId id="976" r:id="rId56"/>
    <p:sldId id="316" r:id="rId57"/>
    <p:sldId id="317" r:id="rId58"/>
    <p:sldId id="318" r:id="rId5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E81"/>
    <a:srgbClr val="5B76A2"/>
    <a:srgbClr val="969696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9" autoAdjust="0"/>
    <p:restoredTop sz="74296"/>
  </p:normalViewPr>
  <p:slideViewPr>
    <p:cSldViewPr snapToGrid="0">
      <p:cViewPr varScale="1">
        <p:scale>
          <a:sx n="85" d="100"/>
          <a:sy n="85" d="100"/>
        </p:scale>
        <p:origin x="1896" y="184"/>
      </p:cViewPr>
      <p:guideLst>
        <p:guide orient="horz" pos="2160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08"/>
    </p:cViewPr>
  </p:sorterViewPr>
  <p:notesViewPr>
    <p:cSldViewPr snapToGrid="0" showGuides="1">
      <p:cViewPr varScale="1">
        <p:scale>
          <a:sx n="64" d="100"/>
          <a:sy n="64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7E8B2-6754-451C-ABEB-F26BA4A994C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5CCF38-D56F-4165-BFC0-678176C58833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Development</a:t>
          </a:r>
        </a:p>
      </dgm:t>
    </dgm:pt>
    <dgm:pt modelId="{49D2E434-D8B5-4935-A3EE-A7C9461C046A}" type="parTrans" cxnId="{0931079C-AA52-4FE3-8394-A871936218E9}">
      <dgm:prSet/>
      <dgm:spPr/>
      <dgm:t>
        <a:bodyPr/>
        <a:lstStyle/>
        <a:p>
          <a:endParaRPr lang="en-US"/>
        </a:p>
      </dgm:t>
    </dgm:pt>
    <dgm:pt modelId="{55DCCBF5-D4D1-4FA1-97C4-B484F8DADC37}" type="sibTrans" cxnId="{0931079C-AA52-4FE3-8394-A871936218E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pPr rtl="0"/>
          <a:endParaRPr lang="en-US"/>
        </a:p>
      </dgm:t>
    </dgm:pt>
    <dgm:pt modelId="{FE617886-A9F4-4A2F-B1D8-15AF1F81BF9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Test</a:t>
          </a:r>
        </a:p>
      </dgm:t>
    </dgm:pt>
    <dgm:pt modelId="{48510C9A-A059-4F9E-9885-5772827E3E3C}" type="parTrans" cxnId="{5D35EB57-A27F-4CFF-9BA3-0A1718ED713F}">
      <dgm:prSet/>
      <dgm:spPr/>
      <dgm:t>
        <a:bodyPr/>
        <a:lstStyle/>
        <a:p>
          <a:endParaRPr lang="en-US"/>
        </a:p>
      </dgm:t>
    </dgm:pt>
    <dgm:pt modelId="{5DB67D10-DA5A-410B-8B9B-B9B533531FBE}" type="sibTrans" cxnId="{5D35EB57-A27F-4CFF-9BA3-0A1718ED713F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9D67D66-7278-4AB7-B8CE-FF5204C24A55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Staging</a:t>
          </a:r>
        </a:p>
      </dgm:t>
    </dgm:pt>
    <dgm:pt modelId="{4078AA3A-663D-46D3-9068-41178B25E800}" type="parTrans" cxnId="{6B55BA4D-6C43-485D-A41B-445B111C3AFD}">
      <dgm:prSet/>
      <dgm:spPr/>
      <dgm:t>
        <a:bodyPr/>
        <a:lstStyle/>
        <a:p>
          <a:endParaRPr lang="en-US"/>
        </a:p>
      </dgm:t>
    </dgm:pt>
    <dgm:pt modelId="{5290ED9B-E946-4372-BF0B-6ACA39871D5D}" type="sibTrans" cxnId="{6B55BA4D-6C43-485D-A41B-445B111C3AF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1B479ED5-2C84-4EA0-B77D-19DC91D4D6BE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Production</a:t>
          </a:r>
        </a:p>
      </dgm:t>
    </dgm:pt>
    <dgm:pt modelId="{339386EC-DF58-465C-ABB2-C732E4BB23A6}" type="parTrans" cxnId="{D39D69BD-781A-421E-9962-CF794807FE75}">
      <dgm:prSet/>
      <dgm:spPr/>
      <dgm:t>
        <a:bodyPr/>
        <a:lstStyle/>
        <a:p>
          <a:endParaRPr lang="en-US"/>
        </a:p>
      </dgm:t>
    </dgm:pt>
    <dgm:pt modelId="{AD22EE9F-D9F6-4C7D-80E4-F120F4E0A133}" type="sibTrans" cxnId="{D39D69BD-781A-421E-9962-CF794807FE75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A3E3190-62C8-4114-ACE7-B140B356158D}" type="pres">
      <dgm:prSet presAssocID="{99C7E8B2-6754-451C-ABEB-F26BA4A994CD}" presName="cycle" presStyleCnt="0">
        <dgm:presLayoutVars>
          <dgm:dir/>
          <dgm:resizeHandles val="exact"/>
        </dgm:presLayoutVars>
      </dgm:prSet>
      <dgm:spPr/>
    </dgm:pt>
    <dgm:pt modelId="{CFCC33FA-5EB5-447D-8810-FE93A1D28357}" type="pres">
      <dgm:prSet presAssocID="{C25CCF38-D56F-4165-BFC0-678176C58833}" presName="node" presStyleLbl="node1" presStyleIdx="0" presStyleCnt="4">
        <dgm:presLayoutVars>
          <dgm:bulletEnabled val="1"/>
        </dgm:presLayoutVars>
      </dgm:prSet>
      <dgm:spPr/>
    </dgm:pt>
    <dgm:pt modelId="{567CAC76-090F-4E2C-B238-C70F38F7E6AF}" type="pres">
      <dgm:prSet presAssocID="{55DCCBF5-D4D1-4FA1-97C4-B484F8DADC37}" presName="sibTrans" presStyleLbl="sibTrans2D1" presStyleIdx="0" presStyleCnt="4" custScaleX="132384"/>
      <dgm:spPr/>
    </dgm:pt>
    <dgm:pt modelId="{36D95254-5D3C-492C-A262-65FCD86D2A1E}" type="pres">
      <dgm:prSet presAssocID="{55DCCBF5-D4D1-4FA1-97C4-B484F8DADC37}" presName="connectorText" presStyleLbl="sibTrans2D1" presStyleIdx="0" presStyleCnt="4"/>
      <dgm:spPr/>
    </dgm:pt>
    <dgm:pt modelId="{14A69A6A-0C4C-46B5-9038-3F7509140CA7}" type="pres">
      <dgm:prSet presAssocID="{FE617886-A9F4-4A2F-B1D8-15AF1F81BF90}" presName="node" presStyleLbl="node1" presStyleIdx="1" presStyleCnt="4">
        <dgm:presLayoutVars>
          <dgm:bulletEnabled val="1"/>
        </dgm:presLayoutVars>
      </dgm:prSet>
      <dgm:spPr/>
    </dgm:pt>
    <dgm:pt modelId="{D23B25FE-33D0-451B-9FA0-FF08CDA0E085}" type="pres">
      <dgm:prSet presAssocID="{5DB67D10-DA5A-410B-8B9B-B9B533531FBE}" presName="sibTrans" presStyleLbl="sibTrans2D1" presStyleIdx="1" presStyleCnt="4" custScaleX="132384"/>
      <dgm:spPr/>
    </dgm:pt>
    <dgm:pt modelId="{BFAA7DFA-863B-4AB2-AA46-2E965B0DF355}" type="pres">
      <dgm:prSet presAssocID="{5DB67D10-DA5A-410B-8B9B-B9B533531FBE}" presName="connectorText" presStyleLbl="sibTrans2D1" presStyleIdx="1" presStyleCnt="4"/>
      <dgm:spPr/>
    </dgm:pt>
    <dgm:pt modelId="{2EB28807-0CD0-4B5F-B65F-80F67649494D}" type="pres">
      <dgm:prSet presAssocID="{49D67D66-7278-4AB7-B8CE-FF5204C24A55}" presName="node" presStyleLbl="node1" presStyleIdx="2" presStyleCnt="4">
        <dgm:presLayoutVars>
          <dgm:bulletEnabled val="1"/>
        </dgm:presLayoutVars>
      </dgm:prSet>
      <dgm:spPr/>
    </dgm:pt>
    <dgm:pt modelId="{4AACA1E0-1AF2-4466-B5C8-B552F8BC0501}" type="pres">
      <dgm:prSet presAssocID="{5290ED9B-E946-4372-BF0B-6ACA39871D5D}" presName="sibTrans" presStyleLbl="sibTrans2D1" presStyleIdx="2" presStyleCnt="4" custScaleX="132384"/>
      <dgm:spPr/>
    </dgm:pt>
    <dgm:pt modelId="{595FC847-D9A4-4C51-8256-626D31BA66B9}" type="pres">
      <dgm:prSet presAssocID="{5290ED9B-E946-4372-BF0B-6ACA39871D5D}" presName="connectorText" presStyleLbl="sibTrans2D1" presStyleIdx="2" presStyleCnt="4"/>
      <dgm:spPr/>
    </dgm:pt>
    <dgm:pt modelId="{4E9258CF-D0C9-47DE-9F63-82644BA19F3F}" type="pres">
      <dgm:prSet presAssocID="{1B479ED5-2C84-4EA0-B77D-19DC91D4D6BE}" presName="node" presStyleLbl="node1" presStyleIdx="3" presStyleCnt="4">
        <dgm:presLayoutVars>
          <dgm:bulletEnabled val="1"/>
        </dgm:presLayoutVars>
      </dgm:prSet>
      <dgm:spPr/>
    </dgm:pt>
    <dgm:pt modelId="{721174CC-A729-4E93-819D-0FF1BFE918C9}" type="pres">
      <dgm:prSet presAssocID="{AD22EE9F-D9F6-4C7D-80E4-F120F4E0A133}" presName="sibTrans" presStyleLbl="sibTrans2D1" presStyleIdx="3" presStyleCnt="4" custScaleX="132384"/>
      <dgm:spPr/>
    </dgm:pt>
    <dgm:pt modelId="{BE5EC125-D412-4B47-8F32-7C942B3AFEF3}" type="pres">
      <dgm:prSet presAssocID="{AD22EE9F-D9F6-4C7D-80E4-F120F4E0A133}" presName="connectorText" presStyleLbl="sibTrans2D1" presStyleIdx="3" presStyleCnt="4"/>
      <dgm:spPr/>
    </dgm:pt>
  </dgm:ptLst>
  <dgm:cxnLst>
    <dgm:cxn modelId="{8543EF03-D038-4DDD-8A65-C1F8E90BC829}" type="presOf" srcId="{99C7E8B2-6754-451C-ABEB-F26BA4A994CD}" destId="{BA3E3190-62C8-4114-ACE7-B140B356158D}" srcOrd="0" destOrd="0" presId="urn:microsoft.com/office/officeart/2005/8/layout/cycle2"/>
    <dgm:cxn modelId="{42B2B028-384D-4782-9F69-D0D29EDC7D91}" type="presOf" srcId="{AD22EE9F-D9F6-4C7D-80E4-F120F4E0A133}" destId="{721174CC-A729-4E93-819D-0FF1BFE918C9}" srcOrd="0" destOrd="0" presId="urn:microsoft.com/office/officeart/2005/8/layout/cycle2"/>
    <dgm:cxn modelId="{00CB8131-C266-4E3A-8DE9-2A2EE86CF107}" type="presOf" srcId="{1B479ED5-2C84-4EA0-B77D-19DC91D4D6BE}" destId="{4E9258CF-D0C9-47DE-9F63-82644BA19F3F}" srcOrd="0" destOrd="0" presId="urn:microsoft.com/office/officeart/2005/8/layout/cycle2"/>
    <dgm:cxn modelId="{4752AA3B-CF2D-4A34-8429-B240B8EC518C}" type="presOf" srcId="{5DB67D10-DA5A-410B-8B9B-B9B533531FBE}" destId="{BFAA7DFA-863B-4AB2-AA46-2E965B0DF355}" srcOrd="1" destOrd="0" presId="urn:microsoft.com/office/officeart/2005/8/layout/cycle2"/>
    <dgm:cxn modelId="{6B55BA4D-6C43-485D-A41B-445B111C3AFD}" srcId="{99C7E8B2-6754-451C-ABEB-F26BA4A994CD}" destId="{49D67D66-7278-4AB7-B8CE-FF5204C24A55}" srcOrd="2" destOrd="0" parTransId="{4078AA3A-663D-46D3-9068-41178B25E800}" sibTransId="{5290ED9B-E946-4372-BF0B-6ACA39871D5D}"/>
    <dgm:cxn modelId="{5D35EB57-A27F-4CFF-9BA3-0A1718ED713F}" srcId="{99C7E8B2-6754-451C-ABEB-F26BA4A994CD}" destId="{FE617886-A9F4-4A2F-B1D8-15AF1F81BF90}" srcOrd="1" destOrd="0" parTransId="{48510C9A-A059-4F9E-9885-5772827E3E3C}" sibTransId="{5DB67D10-DA5A-410B-8B9B-B9B533531FBE}"/>
    <dgm:cxn modelId="{1AE75D69-5FEA-4518-AA0F-DF8EE4238AA0}" type="presOf" srcId="{FE617886-A9F4-4A2F-B1D8-15AF1F81BF90}" destId="{14A69A6A-0C4C-46B5-9038-3F7509140CA7}" srcOrd="0" destOrd="0" presId="urn:microsoft.com/office/officeart/2005/8/layout/cycle2"/>
    <dgm:cxn modelId="{5A3D566D-C157-4E44-BE40-951D59506E69}" type="presOf" srcId="{5290ED9B-E946-4372-BF0B-6ACA39871D5D}" destId="{4AACA1E0-1AF2-4466-B5C8-B552F8BC0501}" srcOrd="0" destOrd="0" presId="urn:microsoft.com/office/officeart/2005/8/layout/cycle2"/>
    <dgm:cxn modelId="{C8634783-E6DF-4688-89E4-D506FEF385E0}" type="presOf" srcId="{AD22EE9F-D9F6-4C7D-80E4-F120F4E0A133}" destId="{BE5EC125-D412-4B47-8F32-7C942B3AFEF3}" srcOrd="1" destOrd="0" presId="urn:microsoft.com/office/officeart/2005/8/layout/cycle2"/>
    <dgm:cxn modelId="{A8A0DD93-D10A-43AD-9113-32FC2F684D0E}" type="presOf" srcId="{5DB67D10-DA5A-410B-8B9B-B9B533531FBE}" destId="{D23B25FE-33D0-451B-9FA0-FF08CDA0E085}" srcOrd="0" destOrd="0" presId="urn:microsoft.com/office/officeart/2005/8/layout/cycle2"/>
    <dgm:cxn modelId="{FD01D995-DA57-4503-90C0-4456C88322DE}" type="presOf" srcId="{5290ED9B-E946-4372-BF0B-6ACA39871D5D}" destId="{595FC847-D9A4-4C51-8256-626D31BA66B9}" srcOrd="1" destOrd="0" presId="urn:microsoft.com/office/officeart/2005/8/layout/cycle2"/>
    <dgm:cxn modelId="{0931079C-AA52-4FE3-8394-A871936218E9}" srcId="{99C7E8B2-6754-451C-ABEB-F26BA4A994CD}" destId="{C25CCF38-D56F-4165-BFC0-678176C58833}" srcOrd="0" destOrd="0" parTransId="{49D2E434-D8B5-4935-A3EE-A7C9461C046A}" sibTransId="{55DCCBF5-D4D1-4FA1-97C4-B484F8DADC37}"/>
    <dgm:cxn modelId="{FE9E70A7-1C3D-4B52-9964-8318DEA257A6}" type="presOf" srcId="{49D67D66-7278-4AB7-B8CE-FF5204C24A55}" destId="{2EB28807-0CD0-4B5F-B65F-80F67649494D}" srcOrd="0" destOrd="0" presId="urn:microsoft.com/office/officeart/2005/8/layout/cycle2"/>
    <dgm:cxn modelId="{D23587AF-8431-42B2-B348-8499FD9D3D28}" type="presOf" srcId="{C25CCF38-D56F-4165-BFC0-678176C58833}" destId="{CFCC33FA-5EB5-447D-8810-FE93A1D28357}" srcOrd="0" destOrd="0" presId="urn:microsoft.com/office/officeart/2005/8/layout/cycle2"/>
    <dgm:cxn modelId="{D39D69BD-781A-421E-9962-CF794807FE75}" srcId="{99C7E8B2-6754-451C-ABEB-F26BA4A994CD}" destId="{1B479ED5-2C84-4EA0-B77D-19DC91D4D6BE}" srcOrd="3" destOrd="0" parTransId="{339386EC-DF58-465C-ABB2-C732E4BB23A6}" sibTransId="{AD22EE9F-D9F6-4C7D-80E4-F120F4E0A133}"/>
    <dgm:cxn modelId="{22EAACF0-41A8-4864-86C0-89AD7E95753E}" type="presOf" srcId="{55DCCBF5-D4D1-4FA1-97C4-B484F8DADC37}" destId="{567CAC76-090F-4E2C-B238-C70F38F7E6AF}" srcOrd="0" destOrd="0" presId="urn:microsoft.com/office/officeart/2005/8/layout/cycle2"/>
    <dgm:cxn modelId="{F9B4A2F6-996D-4280-9315-E2C22332AA35}" type="presOf" srcId="{55DCCBF5-D4D1-4FA1-97C4-B484F8DADC37}" destId="{36D95254-5D3C-492C-A262-65FCD86D2A1E}" srcOrd="1" destOrd="0" presId="urn:microsoft.com/office/officeart/2005/8/layout/cycle2"/>
    <dgm:cxn modelId="{68B0A7DC-F4C3-4484-8804-7B0EB966935D}" type="presParOf" srcId="{BA3E3190-62C8-4114-ACE7-B140B356158D}" destId="{CFCC33FA-5EB5-447D-8810-FE93A1D28357}" srcOrd="0" destOrd="0" presId="urn:microsoft.com/office/officeart/2005/8/layout/cycle2"/>
    <dgm:cxn modelId="{68081614-48AA-4E15-825A-CA106EDEDAC7}" type="presParOf" srcId="{BA3E3190-62C8-4114-ACE7-B140B356158D}" destId="{567CAC76-090F-4E2C-B238-C70F38F7E6AF}" srcOrd="1" destOrd="0" presId="urn:microsoft.com/office/officeart/2005/8/layout/cycle2"/>
    <dgm:cxn modelId="{7CD8E582-409A-4D97-AAD1-1D550E262DAD}" type="presParOf" srcId="{567CAC76-090F-4E2C-B238-C70F38F7E6AF}" destId="{36D95254-5D3C-492C-A262-65FCD86D2A1E}" srcOrd="0" destOrd="0" presId="urn:microsoft.com/office/officeart/2005/8/layout/cycle2"/>
    <dgm:cxn modelId="{5123FFEB-B9E0-4EAB-BF81-5245A25A87E0}" type="presParOf" srcId="{BA3E3190-62C8-4114-ACE7-B140B356158D}" destId="{14A69A6A-0C4C-46B5-9038-3F7509140CA7}" srcOrd="2" destOrd="0" presId="urn:microsoft.com/office/officeart/2005/8/layout/cycle2"/>
    <dgm:cxn modelId="{EBC1BE7C-95E5-4FC6-B054-6D1791BEF272}" type="presParOf" srcId="{BA3E3190-62C8-4114-ACE7-B140B356158D}" destId="{D23B25FE-33D0-451B-9FA0-FF08CDA0E085}" srcOrd="3" destOrd="0" presId="urn:microsoft.com/office/officeart/2005/8/layout/cycle2"/>
    <dgm:cxn modelId="{F3F597C3-6081-47DC-96CC-F64948191E22}" type="presParOf" srcId="{D23B25FE-33D0-451B-9FA0-FF08CDA0E085}" destId="{BFAA7DFA-863B-4AB2-AA46-2E965B0DF355}" srcOrd="0" destOrd="0" presId="urn:microsoft.com/office/officeart/2005/8/layout/cycle2"/>
    <dgm:cxn modelId="{078F823E-68DC-48EA-9F98-E5D33E0BEAC3}" type="presParOf" srcId="{BA3E3190-62C8-4114-ACE7-B140B356158D}" destId="{2EB28807-0CD0-4B5F-B65F-80F67649494D}" srcOrd="4" destOrd="0" presId="urn:microsoft.com/office/officeart/2005/8/layout/cycle2"/>
    <dgm:cxn modelId="{1A12C9DE-21D9-47D4-88F7-1FE37B57EB6F}" type="presParOf" srcId="{BA3E3190-62C8-4114-ACE7-B140B356158D}" destId="{4AACA1E0-1AF2-4466-B5C8-B552F8BC0501}" srcOrd="5" destOrd="0" presId="urn:microsoft.com/office/officeart/2005/8/layout/cycle2"/>
    <dgm:cxn modelId="{28E7C0E6-F741-418F-9836-A4F1142B0879}" type="presParOf" srcId="{4AACA1E0-1AF2-4466-B5C8-B552F8BC0501}" destId="{595FC847-D9A4-4C51-8256-626D31BA66B9}" srcOrd="0" destOrd="0" presId="urn:microsoft.com/office/officeart/2005/8/layout/cycle2"/>
    <dgm:cxn modelId="{8E332F2A-1FF5-479C-98AD-D95622578688}" type="presParOf" srcId="{BA3E3190-62C8-4114-ACE7-B140B356158D}" destId="{4E9258CF-D0C9-47DE-9F63-82644BA19F3F}" srcOrd="6" destOrd="0" presId="urn:microsoft.com/office/officeart/2005/8/layout/cycle2"/>
    <dgm:cxn modelId="{0A90C01F-0976-4BAA-A32B-24251254CA78}" type="presParOf" srcId="{BA3E3190-62C8-4114-ACE7-B140B356158D}" destId="{721174CC-A729-4E93-819D-0FF1BFE918C9}" srcOrd="7" destOrd="0" presId="urn:microsoft.com/office/officeart/2005/8/layout/cycle2"/>
    <dgm:cxn modelId="{DF5427F4-04A6-4D3B-8DF6-2F7968706565}" type="presParOf" srcId="{721174CC-A729-4E93-819D-0FF1BFE918C9}" destId="{BE5EC125-D412-4B47-8F32-7C942B3AFEF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7E8B2-6754-451C-ABEB-F26BA4A994C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5CCF38-D56F-4165-BFC0-678176C58833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Development</a:t>
          </a:r>
        </a:p>
      </dgm:t>
    </dgm:pt>
    <dgm:pt modelId="{49D2E434-D8B5-4935-A3EE-A7C9461C046A}" type="parTrans" cxnId="{0931079C-AA52-4FE3-8394-A871936218E9}">
      <dgm:prSet/>
      <dgm:spPr/>
      <dgm:t>
        <a:bodyPr/>
        <a:lstStyle/>
        <a:p>
          <a:endParaRPr lang="en-US"/>
        </a:p>
      </dgm:t>
    </dgm:pt>
    <dgm:pt modelId="{55DCCBF5-D4D1-4FA1-97C4-B484F8DADC37}" type="sibTrans" cxnId="{0931079C-AA52-4FE3-8394-A871936218E9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FE617886-A9F4-4A2F-B1D8-15AF1F81BF9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Test</a:t>
          </a:r>
        </a:p>
      </dgm:t>
    </dgm:pt>
    <dgm:pt modelId="{48510C9A-A059-4F9E-9885-5772827E3E3C}" type="parTrans" cxnId="{5D35EB57-A27F-4CFF-9BA3-0A1718ED713F}">
      <dgm:prSet/>
      <dgm:spPr/>
      <dgm:t>
        <a:bodyPr/>
        <a:lstStyle/>
        <a:p>
          <a:endParaRPr lang="en-US"/>
        </a:p>
      </dgm:t>
    </dgm:pt>
    <dgm:pt modelId="{5DB67D10-DA5A-410B-8B9B-B9B533531FBE}" type="sibTrans" cxnId="{5D35EB57-A27F-4CFF-9BA3-0A1718ED713F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9D67D66-7278-4AB7-B8CE-FF5204C24A55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Staging</a:t>
          </a:r>
        </a:p>
      </dgm:t>
    </dgm:pt>
    <dgm:pt modelId="{4078AA3A-663D-46D3-9068-41178B25E800}" type="parTrans" cxnId="{6B55BA4D-6C43-485D-A41B-445B111C3AFD}">
      <dgm:prSet/>
      <dgm:spPr/>
      <dgm:t>
        <a:bodyPr/>
        <a:lstStyle/>
        <a:p>
          <a:endParaRPr lang="en-US"/>
        </a:p>
      </dgm:t>
    </dgm:pt>
    <dgm:pt modelId="{5290ED9B-E946-4372-BF0B-6ACA39871D5D}" type="sibTrans" cxnId="{6B55BA4D-6C43-485D-A41B-445B111C3AFD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1B479ED5-2C84-4EA0-B77D-19DC91D4D6BE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Production</a:t>
          </a:r>
        </a:p>
      </dgm:t>
    </dgm:pt>
    <dgm:pt modelId="{339386EC-DF58-465C-ABB2-C732E4BB23A6}" type="parTrans" cxnId="{D39D69BD-781A-421E-9962-CF794807FE75}">
      <dgm:prSet/>
      <dgm:spPr/>
      <dgm:t>
        <a:bodyPr/>
        <a:lstStyle/>
        <a:p>
          <a:endParaRPr lang="en-US"/>
        </a:p>
      </dgm:t>
    </dgm:pt>
    <dgm:pt modelId="{AD22EE9F-D9F6-4C7D-80E4-F120F4E0A133}" type="sibTrans" cxnId="{D39D69BD-781A-421E-9962-CF794807FE75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A3E3190-62C8-4114-ACE7-B140B356158D}" type="pres">
      <dgm:prSet presAssocID="{99C7E8B2-6754-451C-ABEB-F26BA4A994CD}" presName="cycle" presStyleCnt="0">
        <dgm:presLayoutVars>
          <dgm:dir/>
          <dgm:resizeHandles val="exact"/>
        </dgm:presLayoutVars>
      </dgm:prSet>
      <dgm:spPr/>
    </dgm:pt>
    <dgm:pt modelId="{CFCC33FA-5EB5-447D-8810-FE93A1D28357}" type="pres">
      <dgm:prSet presAssocID="{C25CCF38-D56F-4165-BFC0-678176C58833}" presName="node" presStyleLbl="node1" presStyleIdx="0" presStyleCnt="4">
        <dgm:presLayoutVars>
          <dgm:bulletEnabled val="1"/>
        </dgm:presLayoutVars>
      </dgm:prSet>
      <dgm:spPr/>
    </dgm:pt>
    <dgm:pt modelId="{567CAC76-090F-4E2C-B238-C70F38F7E6AF}" type="pres">
      <dgm:prSet presAssocID="{55DCCBF5-D4D1-4FA1-97C4-B484F8DADC37}" presName="sibTrans" presStyleLbl="sibTrans2D1" presStyleIdx="0" presStyleCnt="4" custScaleX="132384"/>
      <dgm:spPr/>
    </dgm:pt>
    <dgm:pt modelId="{36D95254-5D3C-492C-A262-65FCD86D2A1E}" type="pres">
      <dgm:prSet presAssocID="{55DCCBF5-D4D1-4FA1-97C4-B484F8DADC37}" presName="connectorText" presStyleLbl="sibTrans2D1" presStyleIdx="0" presStyleCnt="4"/>
      <dgm:spPr/>
    </dgm:pt>
    <dgm:pt modelId="{14A69A6A-0C4C-46B5-9038-3F7509140CA7}" type="pres">
      <dgm:prSet presAssocID="{FE617886-A9F4-4A2F-B1D8-15AF1F81BF90}" presName="node" presStyleLbl="node1" presStyleIdx="1" presStyleCnt="4">
        <dgm:presLayoutVars>
          <dgm:bulletEnabled val="1"/>
        </dgm:presLayoutVars>
      </dgm:prSet>
      <dgm:spPr/>
    </dgm:pt>
    <dgm:pt modelId="{D23B25FE-33D0-451B-9FA0-FF08CDA0E085}" type="pres">
      <dgm:prSet presAssocID="{5DB67D10-DA5A-410B-8B9B-B9B533531FBE}" presName="sibTrans" presStyleLbl="sibTrans2D1" presStyleIdx="1" presStyleCnt="4" custScaleX="132384"/>
      <dgm:spPr/>
    </dgm:pt>
    <dgm:pt modelId="{BFAA7DFA-863B-4AB2-AA46-2E965B0DF355}" type="pres">
      <dgm:prSet presAssocID="{5DB67D10-DA5A-410B-8B9B-B9B533531FBE}" presName="connectorText" presStyleLbl="sibTrans2D1" presStyleIdx="1" presStyleCnt="4"/>
      <dgm:spPr/>
    </dgm:pt>
    <dgm:pt modelId="{2EB28807-0CD0-4B5F-B65F-80F67649494D}" type="pres">
      <dgm:prSet presAssocID="{49D67D66-7278-4AB7-B8CE-FF5204C24A55}" presName="node" presStyleLbl="node1" presStyleIdx="2" presStyleCnt="4">
        <dgm:presLayoutVars>
          <dgm:bulletEnabled val="1"/>
        </dgm:presLayoutVars>
      </dgm:prSet>
      <dgm:spPr/>
    </dgm:pt>
    <dgm:pt modelId="{4AACA1E0-1AF2-4466-B5C8-B552F8BC0501}" type="pres">
      <dgm:prSet presAssocID="{5290ED9B-E946-4372-BF0B-6ACA39871D5D}" presName="sibTrans" presStyleLbl="sibTrans2D1" presStyleIdx="2" presStyleCnt="4" custScaleX="132384"/>
      <dgm:spPr/>
    </dgm:pt>
    <dgm:pt modelId="{595FC847-D9A4-4C51-8256-626D31BA66B9}" type="pres">
      <dgm:prSet presAssocID="{5290ED9B-E946-4372-BF0B-6ACA39871D5D}" presName="connectorText" presStyleLbl="sibTrans2D1" presStyleIdx="2" presStyleCnt="4"/>
      <dgm:spPr/>
    </dgm:pt>
    <dgm:pt modelId="{4E9258CF-D0C9-47DE-9F63-82644BA19F3F}" type="pres">
      <dgm:prSet presAssocID="{1B479ED5-2C84-4EA0-B77D-19DC91D4D6BE}" presName="node" presStyleLbl="node1" presStyleIdx="3" presStyleCnt="4">
        <dgm:presLayoutVars>
          <dgm:bulletEnabled val="1"/>
        </dgm:presLayoutVars>
      </dgm:prSet>
      <dgm:spPr/>
    </dgm:pt>
    <dgm:pt modelId="{721174CC-A729-4E93-819D-0FF1BFE918C9}" type="pres">
      <dgm:prSet presAssocID="{AD22EE9F-D9F6-4C7D-80E4-F120F4E0A133}" presName="sibTrans" presStyleLbl="sibTrans2D1" presStyleIdx="3" presStyleCnt="4" custScaleX="132384"/>
      <dgm:spPr/>
    </dgm:pt>
    <dgm:pt modelId="{BE5EC125-D412-4B47-8F32-7C942B3AFEF3}" type="pres">
      <dgm:prSet presAssocID="{AD22EE9F-D9F6-4C7D-80E4-F120F4E0A133}" presName="connectorText" presStyleLbl="sibTrans2D1" presStyleIdx="3" presStyleCnt="4"/>
      <dgm:spPr/>
    </dgm:pt>
  </dgm:ptLst>
  <dgm:cxnLst>
    <dgm:cxn modelId="{8543EF03-D038-4DDD-8A65-C1F8E90BC829}" type="presOf" srcId="{99C7E8B2-6754-451C-ABEB-F26BA4A994CD}" destId="{BA3E3190-62C8-4114-ACE7-B140B356158D}" srcOrd="0" destOrd="0" presId="urn:microsoft.com/office/officeart/2005/8/layout/cycle2"/>
    <dgm:cxn modelId="{42B2B028-384D-4782-9F69-D0D29EDC7D91}" type="presOf" srcId="{AD22EE9F-D9F6-4C7D-80E4-F120F4E0A133}" destId="{721174CC-A729-4E93-819D-0FF1BFE918C9}" srcOrd="0" destOrd="0" presId="urn:microsoft.com/office/officeart/2005/8/layout/cycle2"/>
    <dgm:cxn modelId="{00CB8131-C266-4E3A-8DE9-2A2EE86CF107}" type="presOf" srcId="{1B479ED5-2C84-4EA0-B77D-19DC91D4D6BE}" destId="{4E9258CF-D0C9-47DE-9F63-82644BA19F3F}" srcOrd="0" destOrd="0" presId="urn:microsoft.com/office/officeart/2005/8/layout/cycle2"/>
    <dgm:cxn modelId="{4752AA3B-CF2D-4A34-8429-B240B8EC518C}" type="presOf" srcId="{5DB67D10-DA5A-410B-8B9B-B9B533531FBE}" destId="{BFAA7DFA-863B-4AB2-AA46-2E965B0DF355}" srcOrd="1" destOrd="0" presId="urn:microsoft.com/office/officeart/2005/8/layout/cycle2"/>
    <dgm:cxn modelId="{6B55BA4D-6C43-485D-A41B-445B111C3AFD}" srcId="{99C7E8B2-6754-451C-ABEB-F26BA4A994CD}" destId="{49D67D66-7278-4AB7-B8CE-FF5204C24A55}" srcOrd="2" destOrd="0" parTransId="{4078AA3A-663D-46D3-9068-41178B25E800}" sibTransId="{5290ED9B-E946-4372-BF0B-6ACA39871D5D}"/>
    <dgm:cxn modelId="{5D35EB57-A27F-4CFF-9BA3-0A1718ED713F}" srcId="{99C7E8B2-6754-451C-ABEB-F26BA4A994CD}" destId="{FE617886-A9F4-4A2F-B1D8-15AF1F81BF90}" srcOrd="1" destOrd="0" parTransId="{48510C9A-A059-4F9E-9885-5772827E3E3C}" sibTransId="{5DB67D10-DA5A-410B-8B9B-B9B533531FBE}"/>
    <dgm:cxn modelId="{1AE75D69-5FEA-4518-AA0F-DF8EE4238AA0}" type="presOf" srcId="{FE617886-A9F4-4A2F-B1D8-15AF1F81BF90}" destId="{14A69A6A-0C4C-46B5-9038-3F7509140CA7}" srcOrd="0" destOrd="0" presId="urn:microsoft.com/office/officeart/2005/8/layout/cycle2"/>
    <dgm:cxn modelId="{5A3D566D-C157-4E44-BE40-951D59506E69}" type="presOf" srcId="{5290ED9B-E946-4372-BF0B-6ACA39871D5D}" destId="{4AACA1E0-1AF2-4466-B5C8-B552F8BC0501}" srcOrd="0" destOrd="0" presId="urn:microsoft.com/office/officeart/2005/8/layout/cycle2"/>
    <dgm:cxn modelId="{C8634783-E6DF-4688-89E4-D506FEF385E0}" type="presOf" srcId="{AD22EE9F-D9F6-4C7D-80E4-F120F4E0A133}" destId="{BE5EC125-D412-4B47-8F32-7C942B3AFEF3}" srcOrd="1" destOrd="0" presId="urn:microsoft.com/office/officeart/2005/8/layout/cycle2"/>
    <dgm:cxn modelId="{A8A0DD93-D10A-43AD-9113-32FC2F684D0E}" type="presOf" srcId="{5DB67D10-DA5A-410B-8B9B-B9B533531FBE}" destId="{D23B25FE-33D0-451B-9FA0-FF08CDA0E085}" srcOrd="0" destOrd="0" presId="urn:microsoft.com/office/officeart/2005/8/layout/cycle2"/>
    <dgm:cxn modelId="{FD01D995-DA57-4503-90C0-4456C88322DE}" type="presOf" srcId="{5290ED9B-E946-4372-BF0B-6ACA39871D5D}" destId="{595FC847-D9A4-4C51-8256-626D31BA66B9}" srcOrd="1" destOrd="0" presId="urn:microsoft.com/office/officeart/2005/8/layout/cycle2"/>
    <dgm:cxn modelId="{0931079C-AA52-4FE3-8394-A871936218E9}" srcId="{99C7E8B2-6754-451C-ABEB-F26BA4A994CD}" destId="{C25CCF38-D56F-4165-BFC0-678176C58833}" srcOrd="0" destOrd="0" parTransId="{49D2E434-D8B5-4935-A3EE-A7C9461C046A}" sibTransId="{55DCCBF5-D4D1-4FA1-97C4-B484F8DADC37}"/>
    <dgm:cxn modelId="{FE9E70A7-1C3D-4B52-9964-8318DEA257A6}" type="presOf" srcId="{49D67D66-7278-4AB7-B8CE-FF5204C24A55}" destId="{2EB28807-0CD0-4B5F-B65F-80F67649494D}" srcOrd="0" destOrd="0" presId="urn:microsoft.com/office/officeart/2005/8/layout/cycle2"/>
    <dgm:cxn modelId="{D23587AF-8431-42B2-B348-8499FD9D3D28}" type="presOf" srcId="{C25CCF38-D56F-4165-BFC0-678176C58833}" destId="{CFCC33FA-5EB5-447D-8810-FE93A1D28357}" srcOrd="0" destOrd="0" presId="urn:microsoft.com/office/officeart/2005/8/layout/cycle2"/>
    <dgm:cxn modelId="{D39D69BD-781A-421E-9962-CF794807FE75}" srcId="{99C7E8B2-6754-451C-ABEB-F26BA4A994CD}" destId="{1B479ED5-2C84-4EA0-B77D-19DC91D4D6BE}" srcOrd="3" destOrd="0" parTransId="{339386EC-DF58-465C-ABB2-C732E4BB23A6}" sibTransId="{AD22EE9F-D9F6-4C7D-80E4-F120F4E0A133}"/>
    <dgm:cxn modelId="{22EAACF0-41A8-4864-86C0-89AD7E95753E}" type="presOf" srcId="{55DCCBF5-D4D1-4FA1-97C4-B484F8DADC37}" destId="{567CAC76-090F-4E2C-B238-C70F38F7E6AF}" srcOrd="0" destOrd="0" presId="urn:microsoft.com/office/officeart/2005/8/layout/cycle2"/>
    <dgm:cxn modelId="{F9B4A2F6-996D-4280-9315-E2C22332AA35}" type="presOf" srcId="{55DCCBF5-D4D1-4FA1-97C4-B484F8DADC37}" destId="{36D95254-5D3C-492C-A262-65FCD86D2A1E}" srcOrd="1" destOrd="0" presId="urn:microsoft.com/office/officeart/2005/8/layout/cycle2"/>
    <dgm:cxn modelId="{68B0A7DC-F4C3-4484-8804-7B0EB966935D}" type="presParOf" srcId="{BA3E3190-62C8-4114-ACE7-B140B356158D}" destId="{CFCC33FA-5EB5-447D-8810-FE93A1D28357}" srcOrd="0" destOrd="0" presId="urn:microsoft.com/office/officeart/2005/8/layout/cycle2"/>
    <dgm:cxn modelId="{68081614-48AA-4E15-825A-CA106EDEDAC7}" type="presParOf" srcId="{BA3E3190-62C8-4114-ACE7-B140B356158D}" destId="{567CAC76-090F-4E2C-B238-C70F38F7E6AF}" srcOrd="1" destOrd="0" presId="urn:microsoft.com/office/officeart/2005/8/layout/cycle2"/>
    <dgm:cxn modelId="{7CD8E582-409A-4D97-AAD1-1D550E262DAD}" type="presParOf" srcId="{567CAC76-090F-4E2C-B238-C70F38F7E6AF}" destId="{36D95254-5D3C-492C-A262-65FCD86D2A1E}" srcOrd="0" destOrd="0" presId="urn:microsoft.com/office/officeart/2005/8/layout/cycle2"/>
    <dgm:cxn modelId="{5123FFEB-B9E0-4EAB-BF81-5245A25A87E0}" type="presParOf" srcId="{BA3E3190-62C8-4114-ACE7-B140B356158D}" destId="{14A69A6A-0C4C-46B5-9038-3F7509140CA7}" srcOrd="2" destOrd="0" presId="urn:microsoft.com/office/officeart/2005/8/layout/cycle2"/>
    <dgm:cxn modelId="{EBC1BE7C-95E5-4FC6-B054-6D1791BEF272}" type="presParOf" srcId="{BA3E3190-62C8-4114-ACE7-B140B356158D}" destId="{D23B25FE-33D0-451B-9FA0-FF08CDA0E085}" srcOrd="3" destOrd="0" presId="urn:microsoft.com/office/officeart/2005/8/layout/cycle2"/>
    <dgm:cxn modelId="{F3F597C3-6081-47DC-96CC-F64948191E22}" type="presParOf" srcId="{D23B25FE-33D0-451B-9FA0-FF08CDA0E085}" destId="{BFAA7DFA-863B-4AB2-AA46-2E965B0DF355}" srcOrd="0" destOrd="0" presId="urn:microsoft.com/office/officeart/2005/8/layout/cycle2"/>
    <dgm:cxn modelId="{078F823E-68DC-48EA-9F98-E5D33E0BEAC3}" type="presParOf" srcId="{BA3E3190-62C8-4114-ACE7-B140B356158D}" destId="{2EB28807-0CD0-4B5F-B65F-80F67649494D}" srcOrd="4" destOrd="0" presId="urn:microsoft.com/office/officeart/2005/8/layout/cycle2"/>
    <dgm:cxn modelId="{1A12C9DE-21D9-47D4-88F7-1FE37B57EB6F}" type="presParOf" srcId="{BA3E3190-62C8-4114-ACE7-B140B356158D}" destId="{4AACA1E0-1AF2-4466-B5C8-B552F8BC0501}" srcOrd="5" destOrd="0" presId="urn:microsoft.com/office/officeart/2005/8/layout/cycle2"/>
    <dgm:cxn modelId="{28E7C0E6-F741-418F-9836-A4F1142B0879}" type="presParOf" srcId="{4AACA1E0-1AF2-4466-B5C8-B552F8BC0501}" destId="{595FC847-D9A4-4C51-8256-626D31BA66B9}" srcOrd="0" destOrd="0" presId="urn:microsoft.com/office/officeart/2005/8/layout/cycle2"/>
    <dgm:cxn modelId="{8E332F2A-1FF5-479C-98AD-D95622578688}" type="presParOf" srcId="{BA3E3190-62C8-4114-ACE7-B140B356158D}" destId="{4E9258CF-D0C9-47DE-9F63-82644BA19F3F}" srcOrd="6" destOrd="0" presId="urn:microsoft.com/office/officeart/2005/8/layout/cycle2"/>
    <dgm:cxn modelId="{0A90C01F-0976-4BAA-A32B-24251254CA78}" type="presParOf" srcId="{BA3E3190-62C8-4114-ACE7-B140B356158D}" destId="{721174CC-A729-4E93-819D-0FF1BFE918C9}" srcOrd="7" destOrd="0" presId="urn:microsoft.com/office/officeart/2005/8/layout/cycle2"/>
    <dgm:cxn modelId="{DF5427F4-04A6-4D3B-8DF6-2F7968706565}" type="presParOf" srcId="{721174CC-A729-4E93-819D-0FF1BFE918C9}" destId="{BE5EC125-D412-4B47-8F32-7C942B3AFEF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C33FA-5EB5-447D-8810-FE93A1D28357}">
      <dsp:nvSpPr>
        <dsp:cNvPr id="0" name=""/>
        <dsp:cNvSpPr/>
      </dsp:nvSpPr>
      <dsp:spPr>
        <a:xfrm>
          <a:off x="1286767" y="1270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Development</a:t>
          </a:r>
        </a:p>
      </dsp:txBody>
      <dsp:txXfrm>
        <a:off x="1445524" y="160027"/>
        <a:ext cx="766550" cy="766550"/>
      </dsp:txXfrm>
    </dsp:sp>
    <dsp:sp modelId="{567CAC76-090F-4E2C-B238-C70F38F7E6AF}">
      <dsp:nvSpPr>
        <dsp:cNvPr id="0" name=""/>
        <dsp:cNvSpPr/>
      </dsp:nvSpPr>
      <dsp:spPr>
        <a:xfrm rot="2700000">
          <a:off x="2207806" y="929629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223880" y="963997"/>
        <a:ext cx="270751" cy="219523"/>
      </dsp:txXfrm>
    </dsp:sp>
    <dsp:sp modelId="{14A69A6A-0C4C-46B5-9038-3F7509140CA7}">
      <dsp:nvSpPr>
        <dsp:cNvPr id="0" name=""/>
        <dsp:cNvSpPr/>
      </dsp:nvSpPr>
      <dsp:spPr>
        <a:xfrm>
          <a:off x="2436796" y="1151299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Test</a:t>
          </a:r>
        </a:p>
      </dsp:txBody>
      <dsp:txXfrm>
        <a:off x="2595553" y="1310056"/>
        <a:ext cx="766550" cy="766550"/>
      </dsp:txXfrm>
    </dsp:sp>
    <dsp:sp modelId="{D23B25FE-33D0-451B-9FA0-FF08CDA0E085}">
      <dsp:nvSpPr>
        <dsp:cNvPr id="0" name=""/>
        <dsp:cNvSpPr/>
      </dsp:nvSpPr>
      <dsp:spPr>
        <a:xfrm rot="8100000">
          <a:off x="2219310" y="2079658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312997" y="2114026"/>
        <a:ext cx="270751" cy="219523"/>
      </dsp:txXfrm>
    </dsp:sp>
    <dsp:sp modelId="{2EB28807-0CD0-4B5F-B65F-80F67649494D}">
      <dsp:nvSpPr>
        <dsp:cNvPr id="0" name=""/>
        <dsp:cNvSpPr/>
      </dsp:nvSpPr>
      <dsp:spPr>
        <a:xfrm>
          <a:off x="1286767" y="2301328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Staging</a:t>
          </a:r>
        </a:p>
      </dsp:txBody>
      <dsp:txXfrm>
        <a:off x="1445524" y="2460085"/>
        <a:ext cx="766550" cy="766550"/>
      </dsp:txXfrm>
    </dsp:sp>
    <dsp:sp modelId="{4AACA1E0-1AF2-4466-B5C8-B552F8BC0501}">
      <dsp:nvSpPr>
        <dsp:cNvPr id="0" name=""/>
        <dsp:cNvSpPr/>
      </dsp:nvSpPr>
      <dsp:spPr>
        <a:xfrm rot="13500000">
          <a:off x="1069281" y="2091162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62968" y="2203142"/>
        <a:ext cx="270751" cy="219523"/>
      </dsp:txXfrm>
    </dsp:sp>
    <dsp:sp modelId="{4E9258CF-D0C9-47DE-9F63-82644BA19F3F}">
      <dsp:nvSpPr>
        <dsp:cNvPr id="0" name=""/>
        <dsp:cNvSpPr/>
      </dsp:nvSpPr>
      <dsp:spPr>
        <a:xfrm>
          <a:off x="136738" y="1151299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Production</a:t>
          </a:r>
        </a:p>
      </dsp:txBody>
      <dsp:txXfrm>
        <a:off x="295495" y="1310056"/>
        <a:ext cx="766550" cy="766550"/>
      </dsp:txXfrm>
    </dsp:sp>
    <dsp:sp modelId="{721174CC-A729-4E93-819D-0FF1BFE918C9}">
      <dsp:nvSpPr>
        <dsp:cNvPr id="0" name=""/>
        <dsp:cNvSpPr/>
      </dsp:nvSpPr>
      <dsp:spPr>
        <a:xfrm rot="18900000">
          <a:off x="1057777" y="941133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073851" y="1053113"/>
        <a:ext cx="270751" cy="219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C33FA-5EB5-447D-8810-FE93A1D28357}">
      <dsp:nvSpPr>
        <dsp:cNvPr id="0" name=""/>
        <dsp:cNvSpPr/>
      </dsp:nvSpPr>
      <dsp:spPr>
        <a:xfrm>
          <a:off x="1286767" y="1270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Development</a:t>
          </a:r>
        </a:p>
      </dsp:txBody>
      <dsp:txXfrm>
        <a:off x="1445524" y="160027"/>
        <a:ext cx="766550" cy="766550"/>
      </dsp:txXfrm>
    </dsp:sp>
    <dsp:sp modelId="{567CAC76-090F-4E2C-B238-C70F38F7E6AF}">
      <dsp:nvSpPr>
        <dsp:cNvPr id="0" name=""/>
        <dsp:cNvSpPr/>
      </dsp:nvSpPr>
      <dsp:spPr>
        <a:xfrm rot="2700000">
          <a:off x="2207806" y="929629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223880" y="963997"/>
        <a:ext cx="270751" cy="219523"/>
      </dsp:txXfrm>
    </dsp:sp>
    <dsp:sp modelId="{14A69A6A-0C4C-46B5-9038-3F7509140CA7}">
      <dsp:nvSpPr>
        <dsp:cNvPr id="0" name=""/>
        <dsp:cNvSpPr/>
      </dsp:nvSpPr>
      <dsp:spPr>
        <a:xfrm>
          <a:off x="2436796" y="1151299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Test</a:t>
          </a:r>
        </a:p>
      </dsp:txBody>
      <dsp:txXfrm>
        <a:off x="2595553" y="1310056"/>
        <a:ext cx="766550" cy="766550"/>
      </dsp:txXfrm>
    </dsp:sp>
    <dsp:sp modelId="{D23B25FE-33D0-451B-9FA0-FF08CDA0E085}">
      <dsp:nvSpPr>
        <dsp:cNvPr id="0" name=""/>
        <dsp:cNvSpPr/>
      </dsp:nvSpPr>
      <dsp:spPr>
        <a:xfrm rot="8100000">
          <a:off x="2219310" y="2079658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312997" y="2114026"/>
        <a:ext cx="270751" cy="219523"/>
      </dsp:txXfrm>
    </dsp:sp>
    <dsp:sp modelId="{2EB28807-0CD0-4B5F-B65F-80F67649494D}">
      <dsp:nvSpPr>
        <dsp:cNvPr id="0" name=""/>
        <dsp:cNvSpPr/>
      </dsp:nvSpPr>
      <dsp:spPr>
        <a:xfrm>
          <a:off x="1286767" y="2301328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Staging</a:t>
          </a:r>
        </a:p>
      </dsp:txBody>
      <dsp:txXfrm>
        <a:off x="1445524" y="2460085"/>
        <a:ext cx="766550" cy="766550"/>
      </dsp:txXfrm>
    </dsp:sp>
    <dsp:sp modelId="{4AACA1E0-1AF2-4466-B5C8-B552F8BC0501}">
      <dsp:nvSpPr>
        <dsp:cNvPr id="0" name=""/>
        <dsp:cNvSpPr/>
      </dsp:nvSpPr>
      <dsp:spPr>
        <a:xfrm rot="13500000">
          <a:off x="1069281" y="2091162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62968" y="2203142"/>
        <a:ext cx="270751" cy="219523"/>
      </dsp:txXfrm>
    </dsp:sp>
    <dsp:sp modelId="{4E9258CF-D0C9-47DE-9F63-82644BA19F3F}">
      <dsp:nvSpPr>
        <dsp:cNvPr id="0" name=""/>
        <dsp:cNvSpPr/>
      </dsp:nvSpPr>
      <dsp:spPr>
        <a:xfrm>
          <a:off x="136738" y="1151299"/>
          <a:ext cx="1084064" cy="108406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Production</a:t>
          </a:r>
        </a:p>
      </dsp:txBody>
      <dsp:txXfrm>
        <a:off x="295495" y="1310056"/>
        <a:ext cx="766550" cy="766550"/>
      </dsp:txXfrm>
    </dsp:sp>
    <dsp:sp modelId="{721174CC-A729-4E93-819D-0FF1BFE918C9}">
      <dsp:nvSpPr>
        <dsp:cNvPr id="0" name=""/>
        <dsp:cNvSpPr/>
      </dsp:nvSpPr>
      <dsp:spPr>
        <a:xfrm rot="18900000">
          <a:off x="1057777" y="941133"/>
          <a:ext cx="380512" cy="365871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073851" y="1053113"/>
        <a:ext cx="270751" cy="21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47750-5F35-42AE-BB82-CD2543B3C9F0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B0F61-47E8-4593-AD3D-20EA7915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7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6T01:39:4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0 516 24575,'4'-8'0,"-3"0"0,2 0 0,1 0 0,0-7 0,4 2 0,-1-3 0,1 5 0,0 3 0,0 0 0,-4 0 0,3 0 0,-3 0 0,1 0 0,-2 0 0,-3 1 0,4-1 0,-4 0 0,7 0 0,-6 0 0,6 4 0,-3-4 0,4 8 0,0-4 0,0 1 0,0 2 0,-4-6 0,3 2 0,-3-3 0,7 0 0,-5 1 0,4-1 0,-9 0 0,6 0 0,-3 0 0,4 0 0,0 0 0,-1 0 0,-2-3 0,2 5 0,-3-4 0,0 6 0,3-4 0,-6-4 0,6 7 0,-3-2 0,1 3 0,-2 0 0,1 0 0,-4-3 0,7 6 0,-6-6 0,3 2 0,-1 1 0,-2-3 0,2 2 0,1 1 0,-3-3 0,6 6 0,-6-6 0,5 6 0,-5-6 0,3 3 0,-4-4 0,0 0 0,3 0 0,-2 0 0,3 0 0,-4 0 0,3 4 0,-2-3 0,2 2 0,1-2 0,0-1 0,0 7 0,0 2 0,-4 6 0,0 1 0,3 0 0,-2 0 0,3-1 0,-4 5 0,3 0 0,-2 4 0,2-1 0,-3 7 0,0-4 0,0 10 0,0-14 0,0 13 0,0-13 0,0 8 0,4-7 0,-3-2 0,2 1 0,-3-1 0,4-1 0,-4 3 0,4-3 0,-4 3 0,0 1 0,0 0 0,0-4 0,3 3 0,-2-7 0,6 7 0,-6-3 0,3 4 0,-4-4 0,0 3 0,0 4 0,0-2 0,0 5 0,3-10 0,-7 9 0,7-11 0,-4 12 0,2-14 0,2 7 0,-3-6 0,0 5 0,0-5 0,0 2 0,0 1 0,3-4 0,-2 4 0,3-5 0,-4 1 0,0 0 0,0 0 0,0 0 0,0-1 0,0 1 0,0 0 0,0 0 0,0-1 0,0 1 0,0 0 0,0 0 0,0 0 0,0-1 0,0 1 0,0 0 0,0 0 0,0-1 0,0 1 0,0 0 0,0 0 0,0 0 0,0-1 0,3 1 0,-2 0 0,3 0 0,-4-1 0,0 1 0,0 0 0,0 0 0,0 0 0,0-1 0,0 1 0,0 0 0,0 0 0,0-1 0,0 1 0,0 0 0,0 0 0,-4-1 0,0 1 0,-1 0 0,2 0 0,3 0 0,0-1 0,0 1 0,0 0 0,-4-4 0,7 0 0,-6-1 0,7-9 0,-8 4 0,3-6 0,-2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6T01:39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24575,'8'0'0,"0"0"0,0 0 0,-1 0 0,5 0 0,0 0 0,10 0 0,13 0 0,16-6 0,-11 4 0,0-4 0,-24 6 0,-4 0 0,3 0 0,-3 0 0,4 0 0,-4 0 0,-1 0 0,1 0 0,-4 0 0,3 0 0,-3 0 0,4 0 0,-4 0 0,7 0 0,-3 0 0,0 0 0,3 3 0,-3-2 0,4 3 0,0-4 0,-4 0 0,-1 0 0,0 0 0,-2 0 0,2 0 0,-3 0 0,0 0 0,0 0 0,0 0 0,-1 0 0,1 0 0,3 0 0,-2 0 0,2 0 0,-3 0 0,0 0 0,0 0 0,-1 0 0,1 0 0,0 0 0,0 0 0,0 0 0,-1 0 0,1 0 0,0 0 0,-4-4 0,0 7 0,-4-6 0,0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6T01:39:5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24575,'0'-8'0,"4"0"0,-3 0 0,5 1 0,-5-1 0,6 3 0,-2-2 0,-1 3 0,3-1 0,-11-11 0,10 12 0,-6-13 0,8 16 0,-1-6 0,5 7 0,-4-4 0,4 4 0,5 0 0,-3 0 0,8 0 0,0 0 0,-5 0 0,5 0 0,0 0 0,-4 0 0,4 0 0,-10 3 0,3-2 0,-3 3 0,3-4 0,-2 3 0,-2-2 0,-3 3 0,-1-4 0,5 3 0,-4-2 0,4 6 0,-1-3 0,1 4 0,0 0 0,0 3 0,-5-2 0,5 2 0,-7 0 0,2-2 0,1 19 0,-3-13 0,4 14 0,-2-13 0,-6 0 0,2-4 0,-3 3 0,0-7 0,4 4 0,-8 5 0,6-6 0,-6 10 0,0-16 0,3 5 0,-2-2 0,3 1 0,-4 2 0,3-3 0,-6 3 0,7-2 0,-4 2 0,1-3 0,-2 0 0,1 3 0,0-2 0,4 2 0,0 0 0,-3-2 0,-2 6 0,1-7 0,0 4 0,1-5 0,2 5 0,-6-7 0,3 9 0,-4-13 0,3 10 0,2-3 0,-1-3 0,0 5 0,-4-5 0,-3 2 0,5 1 0,-4 0 0,5 0 0,-3 3 0,0-6 0,1 6 0,-1-7 0,0 4 0,3 0 0,-2-1 0,3 1 0,-4 0 0,4 0 0,-3-4 0,2 3 0,-3-3 0,0 4 0,0 0 0,4 0 0,-3-4 0,3-1 0,-4-3 0,0 0 0,0 0 0,4 4 0,-4-3 0,1 6 0,-2-7 0,1 7 0,-3-6 0,6 3 0,-6-4 0,-1 0 0,3 0 0,-6 0 0,7 0 0,-4 0 0,8-4 0,-3 3 0,2-2 0,-2-1 0,-1 3 0,0-2 0,3-1 0,-2 3 0,6-6 0,-2 3 0,-1 0 0,0 0 0,0 1 0,0-2 0,1-3 0,2 0 0,-3 0 0,8 4 0,-4-3 0,4 3 0,-4-4 0,3 0 0,-2 0 0,3 0 0,-4 0 0,3 0 0,-2 0 0,6 0 0,-3 0 0,4 4 0,0 1 0,0 3 0,-1-4 0,1 3 0,3-2 0,-2-4 0,12 9 0,-11-11 0,12 12 0,-14-3 0,13 6 0,-1 3 0,4-4 0,-6-1 0,-3-4 0,-3 0 0,1 0 0,-2 0 0,-3 4 0,-1-3 0,1 6 0,4-3 0,-4 4 0,4 0 0,-1-1 0,1 5 0,4-4 0,-1 0 0,-6-1 0,1 1 0,-2-3 0,-2 5 0,4-9 0,-2 6 0,0-6 0,0 6 0,-1-6 0,-2 6 0,-1-3 0,6 0 0,-5 0 0,7-1 0,-4-2 0,-1 6 0,5-3 0,-4 1 0,3 2 0,-3-6 0,0 2 0,0-3 0,0 0 0,3 0 0,-3 0 0,4 0 0,-4 0 0,-1 0 0,1 0 0,0 0 0,-7 0 0,5-3 0,-9 2 0,7-3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6T01:39:5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24575,'18'-8'0,"-4"0"0,5 4 0,-8 0 0,1 4 0,-4 0 0,7 0 0,-6 0 0,6 0 0,-7 0 0,3 4 0,1-4 0,-4 7 0,4-6 0,-5 3 0,1-4 0,4 3 0,0 1 0,0 1 0,-1 2 0,-6-3 0,1 4 0,2 0 0,1-4 0,-1 3 0,-1-6 0,-6 6 0,5-3 0,2 0 0,1 3 0,-1-3 0,-1 1 0,-6 2 0,5-6 0,-5 5 0,3-1 0,-8 3 0,3-1 0,-2 1 0,-1-4 0,3 3 0,-2-2 0,3 2 0,0 1 0,-4 0 0,0 0 0,0 0 0,0-1 0,4 1 0,-3 0 0,2 0 0,-6-1 0,2-2 0,1 5 0,0-5 0,4 10 0,-3-10 0,-1 9 0,-4-8 0,0 5 0,0-3 0,0-1 0,0 1 0,4 0 0,-3 0 0,2-4 0,-3-1 0,4 1 0,-3-3 0,6 6 0,-3-3 0,1 0 0,-2 0 0,1-1 0,-3-2 0,3 3 0,-4-4 0,0 0 0,7 0 0,5 0 0,8-4 0,4 3 0,0-2 0,3 3 0,-3 0 0,3-4 0,-3 3 0,-4-2 0,0 3 0,-1 0 0,-2-4 0,2 3 0,-3-6 0,-1 6 0,1-2 0,-3 6 0,1-2 0,-1 6 0,3-6 0,-1 6 0,1-3 0,0 4 0,0 0 0,-1 3 0,1-2 0,-3 2 0,1-7 0,-1 7 0,-1-6 0,0 6 0,-4-3 0,0 0 0,0 0 0,0-1 0,0 1 0,0 0 0,0 0 0,0 0 0,0-1 0,-4-2 0,3 2 0,-2 0 0,-1 2 0,3 2 0,-6-3 0,6 0 0,-2 0 0,3-1 0,0 1 0,-4 0 0,3 0 0,-2 0 0,-1-1 0,3 1 0,-6-4 0,3 3 0,-4-2 0,4 2 0,-3 1 0,2 0 0,1 0 0,-3-4 0,2 3 0,-2-3 0,-1 1 0,3 2 0,-2-3 0,3 4 0,-4-4 0,0-1 0,4 1 0,-3 0 0,2 1 0,-3 1 0,0-5 0,0 3 0,1-8 0,-1 3 0,0-2 0,0 3 0,0 0 0,0 0 0,4-4 0,-3 3 0,2-2 0,-3 3 0,0 0 0,4-4 0,0 0 0,1 0 0,2-3 0,-6 6 0,6-6 0,-6 6 0,6 1 0,-2 1 0,3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C3B9-5E44-4DC9-95EC-969C2FDC697B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3FEC8-6718-46EA-AA8A-193A0D995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4/09/doom-printer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gy1c4_YixCo&amp;t</a:t>
            </a:r>
            <a:r>
              <a:rPr lang="en-US" dirty="0"/>
              <a:t>=8s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www.scrum.org</a:t>
            </a:r>
            <a:r>
              <a:rPr lang="en-US" dirty="0"/>
              <a:t>/resources/what-is-scrum/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9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6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/guPeDcG2WiI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39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rVirqAVXB3U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8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7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6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2014, security researchers hacked the web interface of a Canon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Pixma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printer and used the exploit to install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first-person shooter game Doom on the printer firmware (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wired.com/2014/09/doom-printer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9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5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8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9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Answers</a:t>
            </a:r>
          </a:p>
          <a:p>
            <a:pPr marL="228600" indent="-228600">
              <a:buAutoNum type="arabicPeriod"/>
            </a:pPr>
            <a:r>
              <a:rPr lang="en-US" dirty="0"/>
              <a:t>d (Software diversity in the form of diverse binaries will prevent direct memory attacks against known software structures.)</a:t>
            </a:r>
          </a:p>
          <a:p>
            <a:pPr marL="228600" indent="-228600">
              <a:buAutoNum type="arabicPeriod"/>
            </a:pPr>
            <a:r>
              <a:rPr lang="en-US" dirty="0"/>
              <a:t>c (Continuous validation is required to ensure error-free software, and errors will stop continuous development.)</a:t>
            </a:r>
          </a:p>
          <a:p>
            <a:pPr marL="228600" indent="-228600">
              <a:buAutoNum type="arabicPeriod"/>
            </a:pPr>
            <a:r>
              <a:rPr lang="en-US" dirty="0"/>
              <a:t>d (SCADA is a system designed to control automated systems in cyber-physical environments.)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3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6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Example of code obfuscation</a:t>
            </a:r>
          </a:p>
        </p:txBody>
      </p:sp>
    </p:spTree>
    <p:extLst>
      <p:ext uri="{BB962C8B-B14F-4D97-AF65-F5344CB8AC3E}">
        <p14:creationId xmlns:p14="http://schemas.microsoft.com/office/powerpoint/2010/main" val="254655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1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3FEC8-6718-46EA-AA8A-193A0D995F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24299"/>
            <a:ext cx="44958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490472" y="1645920"/>
            <a:ext cx="6235456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695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79412" y="1058863"/>
            <a:ext cx="8408987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17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79412" y="1058863"/>
            <a:ext cx="8408987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44650" y="76200"/>
            <a:ext cx="714375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8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8382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08915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1000" y="76200"/>
            <a:ext cx="1117600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3192" y="109728"/>
            <a:ext cx="1046274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388124" y="76200"/>
            <a:ext cx="739011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975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2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5" y="1307135"/>
            <a:ext cx="8460152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89E05CC-C080-4076-B555-AC268F24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6" y="338313"/>
            <a:ext cx="8455567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25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3" descr="af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2" y="3835674"/>
            <a:ext cx="1554480" cy="122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24299"/>
            <a:ext cx="44958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9EDBA3-3DB7-489E-B256-AF2FE92E8C1C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88" y="3835674"/>
            <a:ext cx="1189884" cy="1225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74" y="1447964"/>
            <a:ext cx="6584251" cy="199356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01869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2474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8382000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8A64C1-D046-4B49-A655-5BD4150B86BA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19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224" y="1066800"/>
            <a:ext cx="4122739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1366" y="1066800"/>
            <a:ext cx="4122737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4652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9F784-F246-4A34-B39B-8CB04C1A9955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57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06680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752602"/>
            <a:ext cx="4040188" cy="4373563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06680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3" y="1752602"/>
            <a:ext cx="4041775" cy="4373563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4652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D4A0D9-C170-403B-8A04-BD153D0BDA1E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68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0" y="204788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2800" b="1" i="1">
                <a:solidFill>
                  <a:srgbClr val="151C77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0668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1066800"/>
            <a:ext cx="5111751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2286000"/>
            <a:ext cx="300831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DD1A2A-50CB-493F-9475-5205DFCE3288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82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8382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1000" y="76200"/>
            <a:ext cx="1117600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388124" y="76200"/>
            <a:ext cx="739011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64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2474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011C40-6BA0-4AB8-85F1-26884D65519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08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0" y="204788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2800" b="1" i="1">
                <a:solidFill>
                  <a:srgbClr val="151C77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143001"/>
            <a:ext cx="5526088" cy="358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87210B-617B-4D32-9961-76DF6128A82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99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066800"/>
            <a:ext cx="8382000" cy="5257800"/>
          </a:xfrm>
          <a:prstGeom prst="rect">
            <a:avLst/>
          </a:prstGeom>
        </p:spPr>
        <p:txBody>
          <a:bodyPr vert="eaVert"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4652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0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5F8A34-966E-42FD-A784-C63F83F5C5FA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30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Text Placeholder 2"/>
          <p:cNvSpPr>
            <a:spLocks noGrp="1"/>
          </p:cNvSpPr>
          <p:nvPr>
            <p:ph type="body" orient="vert" idx="12"/>
          </p:nvPr>
        </p:nvSpPr>
        <p:spPr>
          <a:xfrm>
            <a:off x="381001" y="1066800"/>
            <a:ext cx="6172200" cy="5181600"/>
          </a:xfrm>
          <a:prstGeom prst="rect">
            <a:avLst/>
          </a:prstGeom>
        </p:spPr>
        <p:txBody>
          <a:bodyPr vert="eaVert"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5437" y="1066800"/>
            <a:ext cx="2011363" cy="51816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027"/>
          <p:cNvSpPr>
            <a:spLocks noGrp="1" noChangeArrowheads="1"/>
          </p:cNvSpPr>
          <p:nvPr>
            <p:ph type="dt" sz="half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58524E-1B7A-458D-BEFA-3CD7DA23E02A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4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0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3E1A0F-F1EB-4063-947B-D3BC22F54232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49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219200" y="268288"/>
            <a:ext cx="792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b="1" i="1">
                <a:solidFill>
                  <a:srgbClr val="000000"/>
                </a:solidFill>
              </a:rPr>
              <a:t>United States Air Force Reserve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70000" y="990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I n t e g r i t y  -  S e r v i c e  -  E x c e l </a:t>
            </a:r>
            <a:r>
              <a:rPr lang="en-US" altLang="en-US" sz="2000" b="1" i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l</a:t>
            </a: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 e n c e</a:t>
            </a:r>
          </a:p>
        </p:txBody>
      </p:sp>
      <p:pic>
        <p:nvPicPr>
          <p:cNvPr id="6" name="Picture 13" descr="af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352800"/>
            <a:ext cx="37449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1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76225" y="1524000"/>
            <a:ext cx="8486775" cy="1600200"/>
          </a:xfrm>
          <a:prstGeom prst="rect">
            <a:avLst/>
          </a:prstGeom>
        </p:spPr>
        <p:txBody>
          <a:bodyPr/>
          <a:lstStyle>
            <a:lvl1pPr algn="ctr"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64575" y="6524625"/>
            <a:ext cx="433388" cy="304800"/>
          </a:xfrm>
        </p:spPr>
        <p:txBody>
          <a:bodyPr/>
          <a:lstStyle>
            <a:lvl1pPr>
              <a:defRPr/>
            </a:lvl1pPr>
          </a:lstStyle>
          <a:p>
            <a:fld id="{697ED093-722B-44EC-BBB2-902CEBF93DE6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09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76200"/>
            <a:ext cx="714375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6225" y="1504950"/>
            <a:ext cx="8397875" cy="4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E08FAD-B627-40F0-891E-D68120BF1452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3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752602"/>
            <a:ext cx="7886700" cy="4373563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Font typeface="Arial" pitchFamily="34" charset="0"/>
              <a:buNone/>
              <a:defRPr sz="2400" b="1" i="1" u="none">
                <a:solidFill>
                  <a:schemeClr val="bg1"/>
                </a:solidFill>
              </a:defRPr>
            </a:lvl1pPr>
            <a:lvl2pPr marL="320040" indent="-32004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</a:defRPr>
            </a:lvl2pPr>
            <a:lvl3pPr marL="914400" indent="-32004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Font typeface="Calibri" panose="020F0502020204030204" pitchFamily="34" charset="0"/>
              <a:buChar char="–"/>
              <a:defRPr sz="2000">
                <a:solidFill>
                  <a:schemeClr val="bg1"/>
                </a:solidFill>
              </a:defRPr>
            </a:lvl3pPr>
            <a:lvl4pPr marL="1554480" indent="-32004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4pPr>
            <a:lvl5pPr marL="2103120" indent="-320040">
              <a:lnSpc>
                <a:spcPct val="125000"/>
              </a:lnSpc>
              <a:spcBef>
                <a:spcPts val="0"/>
              </a:spcBef>
              <a:buClr>
                <a:srgbClr val="FF0000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 b="1" i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9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4" y="1307133"/>
            <a:ext cx="8460152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01000" y="6553200"/>
            <a:ext cx="1143000" cy="304800"/>
          </a:xfrm>
        </p:spPr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89E05CC-C080-4076-B555-AC268F24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8" y="100269"/>
            <a:ext cx="8455567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7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5" y="1307133"/>
            <a:ext cx="8460152" cy="398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EB038-50BA-4CE6-87A2-C19FACD823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4FF0E-4A35-4E41-A39A-DB4BBF4EE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D4CB178-C0D6-4552-8FD9-86AB0F83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8" y="100270"/>
            <a:ext cx="8455567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0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2474"/>
            <a:ext cx="9144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011C40-6BA0-4AB8-85F1-26884D65519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5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8382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08915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1000" y="76200"/>
            <a:ext cx="1117600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3192" y="109728"/>
            <a:ext cx="1046274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388124" y="76200"/>
            <a:ext cx="739011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362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462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24299"/>
            <a:ext cx="44958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058779" y="3835526"/>
            <a:ext cx="1082842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3192" y="109728"/>
            <a:ext cx="1046274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2379" y="3840480"/>
            <a:ext cx="1204716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490472" y="1645920"/>
            <a:ext cx="6235456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44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8382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1000" y="76200"/>
            <a:ext cx="1117600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3192" y="109728"/>
            <a:ext cx="1046274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388124" y="76200"/>
            <a:ext cx="739011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3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644650" y="76200"/>
            <a:ext cx="7143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96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644650" y="76200"/>
            <a:ext cx="7143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3354978" y="6488113"/>
            <a:ext cx="24721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  <a:defRPr/>
            </a:pP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 - Service - Excellence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3192" y="109728"/>
            <a:ext cx="1046274" cy="822960"/>
          </a:xfrm>
          <a:prstGeom prst="rect">
            <a:avLst/>
          </a:prstGeom>
          <a:effectLst/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381000" y="994031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5" r:id="rId2"/>
    <p:sldLayoutId id="2147483717" r:id="rId3"/>
    <p:sldLayoutId id="2147483718" r:id="rId4"/>
    <p:sldLayoutId id="2147483719" r:id="rId5"/>
    <p:sldLayoutId id="2147483720" r:id="rId6"/>
    <p:sldLayoutId id="2147483735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rgbClr val="969696"/>
                </a:solidFill>
              </a:defRPr>
            </a:lvl1pPr>
          </a:lstStyle>
          <a:p>
            <a:fld id="{CF8BF5C1-0C31-4117-9346-26B34DEE768C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219199" y="166687"/>
            <a:ext cx="67691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3" name="Line 103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Line 1036"/>
          <p:cNvSpPr>
            <a:spLocks noChangeShapeType="1"/>
          </p:cNvSpPr>
          <p:nvPr/>
        </p:nvSpPr>
        <p:spPr bwMode="auto">
          <a:xfrm>
            <a:off x="381000" y="990600"/>
            <a:ext cx="8382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3112124" y="6488113"/>
            <a:ext cx="29578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i="1" dirty="0">
                <a:solidFill>
                  <a:srgbClr val="000066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Integrity</a:t>
            </a:r>
            <a:r>
              <a:rPr lang="en-US" altLang="en-US" sz="1400" b="1" i="1" baseline="0" dirty="0">
                <a:solidFill>
                  <a:srgbClr val="000066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 - Service - Excellence</a:t>
            </a:r>
            <a:endParaRPr lang="en-US" altLang="en-US" sz="1400" b="1" i="1" dirty="0">
              <a:solidFill>
                <a:srgbClr val="000066"/>
              </a:solidFill>
              <a:latin typeface="Century Schoolbook" panose="020406040505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4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6.png"/><Relationship Id="rId3" Type="http://schemas.openxmlformats.org/officeDocument/2006/relationships/image" Target="../media/image16.png"/><Relationship Id="rId7" Type="http://schemas.openxmlformats.org/officeDocument/2006/relationships/image" Target="../media/image83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5.png"/><Relationship Id="rId5" Type="http://schemas.openxmlformats.org/officeDocument/2006/relationships/image" Target="../media/image18.png"/><Relationship Id="rId10" Type="http://schemas.openxmlformats.org/officeDocument/2006/relationships/customXml" Target="../ink/ink3.xml"/><Relationship Id="rId4" Type="http://schemas.openxmlformats.org/officeDocument/2006/relationships/image" Target="../media/image17.png"/><Relationship Id="rId9" Type="http://schemas.openxmlformats.org/officeDocument/2006/relationships/image" Target="../media/image8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34.png"/><Relationship Id="rId7" Type="http://schemas.microsoft.com/office/2007/relationships/hdphoto" Target="../media/hdphoto3.wdp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image" Target="../media/image22.jpeg"/><Relationship Id="rId16" Type="http://schemas.openxmlformats.org/officeDocument/2006/relationships/image" Target="../media/image13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5.wdp"/><Relationship Id="rId24" Type="http://schemas.openxmlformats.org/officeDocument/2006/relationships/image" Target="../media/image37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0.wdp"/><Relationship Id="rId18" Type="http://schemas.openxmlformats.org/officeDocument/2006/relationships/image" Target="../media/image49.png"/><Relationship Id="rId3" Type="http://schemas.openxmlformats.org/officeDocument/2006/relationships/image" Target="../media/image39.png"/><Relationship Id="rId21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microsoft.com/office/2007/relationships/hdphoto" Target="../media/hdphoto12.wdp"/><Relationship Id="rId2" Type="http://schemas.openxmlformats.org/officeDocument/2006/relationships/image" Target="../media/image38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microsoft.com/office/2007/relationships/hdphoto" Target="../media/hdphoto8.wdp"/><Relationship Id="rId15" Type="http://schemas.microsoft.com/office/2007/relationships/hdphoto" Target="../media/hdphoto11.wdp"/><Relationship Id="rId10" Type="http://schemas.microsoft.com/office/2007/relationships/hdphoto" Target="../media/hdphoto9.wdp"/><Relationship Id="rId19" Type="http://schemas.microsoft.com/office/2007/relationships/hdphoto" Target="../media/hdphoto13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Relationship Id="rId22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95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Software Development Life Cycle (SDLC)</a:t>
            </a:r>
          </a:p>
          <a:p>
            <a:pPr lvl="1"/>
            <a:r>
              <a:rPr lang="en-US" dirty="0"/>
              <a:t>SCRUM Methodology</a:t>
            </a:r>
          </a:p>
          <a:p>
            <a:pPr lvl="2"/>
            <a:r>
              <a:rPr lang="en-US" dirty="0"/>
              <a:t>Agile development process focused primarily on ways to manage tasks in team-based development conditions</a:t>
            </a:r>
          </a:p>
          <a:p>
            <a:pPr lvl="2"/>
            <a:r>
              <a:rPr lang="en-US" dirty="0"/>
              <a:t>Several stages of development can occur simultaneously</a:t>
            </a:r>
          </a:p>
          <a:p>
            <a:pPr lvl="3"/>
            <a:r>
              <a:rPr lang="en-US" dirty="0"/>
              <a:t>Team</a:t>
            </a:r>
          </a:p>
          <a:p>
            <a:pPr lvl="4"/>
            <a:r>
              <a:rPr lang="en-US" dirty="0"/>
              <a:t>Manages its work and organizes the work to complete the sprint or cycle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8123" y="76200"/>
            <a:ext cx="7498080" cy="990600"/>
          </a:xfrm>
        </p:spPr>
        <p:txBody>
          <a:bodyPr/>
          <a:lstStyle/>
          <a:p>
            <a:r>
              <a:rPr lang="en-US" dirty="0">
                <a:solidFill>
                  <a:srgbClr val="17406D">
                    <a:lumMod val="40000"/>
                    <a:lumOff val="60000"/>
                  </a:srgbClr>
                </a:solidFill>
              </a:rPr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556" y="4083754"/>
            <a:ext cx="404424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4390" marR="0" lvl="3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Product Owner</a:t>
            </a:r>
          </a:p>
          <a:p>
            <a:pPr marL="1108710" marR="0" lvl="4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Makes the product backlog </a:t>
            </a:r>
          </a:p>
          <a:p>
            <a:pPr marL="1108710" marR="0" lvl="4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Prioritizes the delay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4083754"/>
            <a:ext cx="543023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0" marR="0" lvl="3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Scrum Master </a:t>
            </a:r>
          </a:p>
          <a:p>
            <a:pPr marL="1097280" marR="0" lvl="4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Sets up the master team</a:t>
            </a:r>
          </a:p>
          <a:p>
            <a:pPr marL="1097280" marR="0" lvl="4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arrange meetings (daily scrum) </a:t>
            </a:r>
          </a:p>
          <a:p>
            <a:pPr marL="1097280" marR="0" lvl="4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17406D">
                  <a:lumMod val="40000"/>
                  <a:lumOff val="60000"/>
                </a:srgbClr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 obstacles from the process</a:t>
            </a:r>
          </a:p>
        </p:txBody>
      </p:sp>
    </p:spTree>
    <p:extLst>
      <p:ext uri="{BB962C8B-B14F-4D97-AF65-F5344CB8AC3E}">
        <p14:creationId xmlns:p14="http://schemas.microsoft.com/office/powerpoint/2010/main" val="41504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Deployments</a:t>
            </a:r>
          </a:p>
          <a:p>
            <a:pPr lvl="1"/>
            <a:r>
              <a:rPr lang="en-US" dirty="0"/>
              <a:t>Development</a:t>
            </a:r>
          </a:p>
          <a:p>
            <a:pPr lvl="2"/>
            <a:r>
              <a:rPr lang="en-US" dirty="0"/>
              <a:t>Secure environment</a:t>
            </a:r>
          </a:p>
          <a:p>
            <a:pPr lvl="2"/>
            <a:r>
              <a:rPr lang="en-US" dirty="0"/>
              <a:t>Writing code</a:t>
            </a:r>
          </a:p>
          <a:p>
            <a:pPr lvl="2"/>
            <a:r>
              <a:rPr lang="en-US" dirty="0"/>
              <a:t>Developers test in their sandboxes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Still in the development stage</a:t>
            </a:r>
          </a:p>
          <a:p>
            <a:pPr lvl="2"/>
            <a:r>
              <a:rPr lang="en-US" dirty="0"/>
              <a:t>All of the pieces are put together</a:t>
            </a:r>
          </a:p>
          <a:p>
            <a:pPr lvl="2"/>
            <a:r>
              <a:rPr lang="en-US" dirty="0"/>
              <a:t>Functional tests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graphicFrame>
        <p:nvGraphicFramePr>
          <p:cNvPr id="9" name="Diagram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699212"/>
              </p:ext>
            </p:extLst>
          </p:nvPr>
        </p:nvGraphicFramePr>
        <p:xfrm>
          <a:off x="5083181" y="2774249"/>
          <a:ext cx="3657600" cy="338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41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17406D">
                    <a:lumMod val="40000"/>
                    <a:lumOff val="60000"/>
                  </a:srgbClr>
                </a:solidFill>
              </a:rPr>
              <a:t>Testing</a:t>
            </a:r>
          </a:p>
          <a:p>
            <a:pPr lvl="1"/>
            <a:r>
              <a:rPr lang="en-US" sz="1800" dirty="0"/>
              <a:t>Manual Code Review</a:t>
            </a:r>
          </a:p>
          <a:p>
            <a:pPr lvl="2"/>
            <a:r>
              <a:rPr lang="en-US" sz="1600" b="0" dirty="0"/>
              <a:t>Developer reads code line by line to ensure code is written properly with no errors</a:t>
            </a:r>
          </a:p>
          <a:p>
            <a:pPr lvl="1"/>
            <a:r>
              <a:rPr lang="en-US" sz="1800" dirty="0"/>
              <a:t>Static Code Analysis</a:t>
            </a:r>
          </a:p>
          <a:p>
            <a:pPr lvl="2"/>
            <a:r>
              <a:rPr lang="en-US" sz="1600" b="0" dirty="0"/>
              <a:t>Code is not executed locally</a:t>
            </a:r>
          </a:p>
          <a:p>
            <a:pPr lvl="2"/>
            <a:r>
              <a:rPr lang="en-US" sz="1600" b="0" dirty="0"/>
              <a:t>Source code is run inside static code analyzer tool that reports any flaws or weaknesses</a:t>
            </a:r>
          </a:p>
          <a:p>
            <a:pPr lvl="1"/>
            <a:r>
              <a:rPr lang="en-US" sz="1800" dirty="0"/>
              <a:t>Dynamic Code Analysis</a:t>
            </a:r>
          </a:p>
          <a:p>
            <a:pPr lvl="2"/>
            <a:r>
              <a:rPr lang="en-US" sz="1600" b="0" dirty="0"/>
              <a:t>When developers use dynamic analysis, the code is actually being executed (locally)</a:t>
            </a:r>
            <a:endParaRPr lang="en-US" sz="1600" b="0" dirty="0">
              <a:solidFill>
                <a:srgbClr val="FFC000"/>
              </a:solidFill>
            </a:endParaRPr>
          </a:p>
          <a:p>
            <a:pPr lvl="2"/>
            <a:r>
              <a:rPr lang="en-US" sz="1600" b="0" dirty="0"/>
              <a:t>Random input is inserted into the application to see what the output will be</a:t>
            </a:r>
          </a:p>
          <a:p>
            <a:pPr lvl="1"/>
            <a:r>
              <a:rPr lang="en-US" sz="1800" dirty="0"/>
              <a:t>Regression Testing</a:t>
            </a:r>
          </a:p>
          <a:p>
            <a:pPr lvl="2"/>
            <a:r>
              <a:rPr lang="en-US" sz="1600" b="0" dirty="0"/>
              <a:t>Dynamic analysis used to evaluate a program for security flaws</a:t>
            </a:r>
          </a:p>
          <a:p>
            <a:pPr lvl="2"/>
            <a:r>
              <a:rPr lang="en-US" sz="1600" b="0" dirty="0"/>
              <a:t>Uses the technique called </a:t>
            </a:r>
            <a:r>
              <a:rPr lang="en-US" sz="1600" b="0" dirty="0">
                <a:solidFill>
                  <a:srgbClr val="FFC000"/>
                </a:solidFill>
              </a:rPr>
              <a:t>fuzzing</a:t>
            </a:r>
            <a:r>
              <a:rPr lang="en-US" sz="1600" b="0" dirty="0"/>
              <a:t> and a tool called a </a:t>
            </a:r>
            <a:r>
              <a:rPr lang="en-US" sz="1600" b="0" dirty="0">
                <a:solidFill>
                  <a:srgbClr val="FFC000"/>
                </a:solidFill>
              </a:rPr>
              <a:t>fuzzer</a:t>
            </a:r>
          </a:p>
          <a:p>
            <a:pPr lvl="2"/>
            <a:r>
              <a:rPr lang="en-US" sz="1600" b="0" dirty="0"/>
              <a:t>Malware discovered by application fuzzing includes backdoors</a:t>
            </a:r>
          </a:p>
          <a:p>
            <a:pPr lvl="2"/>
            <a:endParaRPr lang="en-US" sz="1600" b="0" dirty="0">
              <a:solidFill>
                <a:srgbClr val="FFC000"/>
              </a:solidFill>
            </a:endParaRPr>
          </a:p>
          <a:p>
            <a:pPr lvl="2"/>
            <a:endParaRPr lang="en-US" sz="16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7406D">
                    <a:lumMod val="40000"/>
                    <a:lumOff val="60000"/>
                  </a:srgbClr>
                </a:solidFill>
              </a:rPr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6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Deployments</a:t>
            </a:r>
          </a:p>
          <a:p>
            <a:pPr lvl="1"/>
            <a:r>
              <a:rPr lang="en-US" dirty="0"/>
              <a:t>Sandboxing</a:t>
            </a:r>
          </a:p>
          <a:p>
            <a:pPr lvl="2"/>
            <a:r>
              <a:rPr lang="en-US" dirty="0"/>
              <a:t>Deployment concept that can be used to ensure only the required OS access is exposed to software applications</a:t>
            </a:r>
          </a:p>
          <a:p>
            <a:pPr lvl="2"/>
            <a:r>
              <a:rPr lang="en-US" dirty="0"/>
              <a:t>Used to run an untested application</a:t>
            </a:r>
          </a:p>
          <a:p>
            <a:pPr lvl="2"/>
            <a:r>
              <a:rPr lang="en-US" dirty="0"/>
              <a:t>Restricts the access of the software to a contained logical space and limits possible damage</a:t>
            </a:r>
          </a:p>
          <a:p>
            <a:pPr lvl="2"/>
            <a:r>
              <a:rPr lang="en-US" dirty="0"/>
              <a:t>Reduce the risk from an unknown vulnerability in a third-party Software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88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Deployments</a:t>
            </a:r>
          </a:p>
          <a:p>
            <a:pPr lvl="1"/>
            <a:r>
              <a:rPr lang="en-US" dirty="0"/>
              <a:t>Staging</a:t>
            </a:r>
          </a:p>
          <a:p>
            <a:pPr lvl="2"/>
            <a:r>
              <a:rPr lang="en-US" dirty="0"/>
              <a:t>Almost ready to roll it out</a:t>
            </a:r>
          </a:p>
          <a:p>
            <a:pPr lvl="2"/>
            <a:r>
              <a:rPr lang="en-US" dirty="0"/>
              <a:t>Works and feels exactly like the production environment</a:t>
            </a:r>
          </a:p>
          <a:p>
            <a:pPr lvl="2"/>
            <a:r>
              <a:rPr lang="en-US" dirty="0"/>
              <a:t>Working with a copy of production data</a:t>
            </a:r>
          </a:p>
          <a:p>
            <a:pPr lvl="2"/>
            <a:r>
              <a:rPr lang="en-US" dirty="0"/>
              <a:t>Run performance tests</a:t>
            </a:r>
          </a:p>
          <a:p>
            <a:pPr lvl="2"/>
            <a:r>
              <a:rPr lang="en-US" dirty="0"/>
              <a:t>Test usability and features</a:t>
            </a:r>
          </a:p>
          <a:p>
            <a:pPr lvl="1"/>
            <a:r>
              <a:rPr lang="en-US" dirty="0"/>
              <a:t>Production</a:t>
            </a:r>
          </a:p>
          <a:p>
            <a:pPr lvl="2"/>
            <a:r>
              <a:rPr lang="en-US" dirty="0"/>
              <a:t>Application is live</a:t>
            </a:r>
          </a:p>
          <a:p>
            <a:pPr lvl="2"/>
            <a:r>
              <a:rPr lang="en-US" dirty="0"/>
              <a:t>Rolled out to the user community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14</a:t>
            </a:fld>
            <a:endParaRPr lang="en-US" altLang="en-US" noProof="0" dirty="0"/>
          </a:p>
        </p:txBody>
      </p:sp>
      <p:graphicFrame>
        <p:nvGraphicFramePr>
          <p:cNvPr id="6" name="Diagram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091958"/>
              </p:ext>
            </p:extLst>
          </p:nvPr>
        </p:nvGraphicFramePr>
        <p:xfrm>
          <a:off x="5083181" y="2774249"/>
          <a:ext cx="3657600" cy="338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18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066799"/>
            <a:ext cx="8382000" cy="5762625"/>
          </a:xfrm>
        </p:spPr>
        <p:txBody>
          <a:bodyPr/>
          <a:lstStyle/>
          <a:p>
            <a:r>
              <a:rPr lang="en-US" dirty="0"/>
              <a:t>Secure Deployments</a:t>
            </a:r>
          </a:p>
          <a:p>
            <a:pPr lvl="1"/>
            <a:r>
              <a:rPr lang="en-US" dirty="0"/>
              <a:t>Quality Assurance </a:t>
            </a:r>
          </a:p>
          <a:p>
            <a:pPr lvl="2"/>
            <a:r>
              <a:rPr lang="en-US" sz="1600" dirty="0"/>
              <a:t>Ensures the application is ready to be released to production</a:t>
            </a:r>
          </a:p>
          <a:p>
            <a:pPr lvl="2"/>
            <a:r>
              <a:rPr lang="en-US" sz="1600" dirty="0"/>
              <a:t>Verifies features are working as expected</a:t>
            </a:r>
          </a:p>
          <a:p>
            <a:pPr lvl="2"/>
            <a:r>
              <a:rPr lang="en-US" sz="1600" dirty="0"/>
              <a:t>Validates new functionality</a:t>
            </a:r>
          </a:p>
          <a:p>
            <a:pPr lvl="2"/>
            <a:r>
              <a:rPr lang="en-US" sz="1600" dirty="0"/>
              <a:t>Verifies old errors don’t reappear</a:t>
            </a:r>
          </a:p>
          <a:p>
            <a:pPr lvl="1"/>
            <a:r>
              <a:rPr lang="en-US" sz="1800" dirty="0"/>
              <a:t>Version control</a:t>
            </a:r>
          </a:p>
          <a:p>
            <a:pPr lvl="3"/>
            <a:r>
              <a:rPr lang="en-US" sz="1600" dirty="0"/>
              <a:t>Change management for software development</a:t>
            </a:r>
          </a:p>
          <a:p>
            <a:pPr lvl="3"/>
            <a:r>
              <a:rPr lang="en-US" sz="1600" dirty="0"/>
              <a:t>Tracked by using version numbers</a:t>
            </a:r>
          </a:p>
          <a:p>
            <a:pPr lvl="3"/>
            <a:r>
              <a:rPr lang="en-US" sz="1600" dirty="0"/>
              <a:t>Track those changes, revert back to a previous version</a:t>
            </a:r>
          </a:p>
          <a:p>
            <a:pPr lvl="3"/>
            <a:r>
              <a:rPr lang="en-US" sz="1600" dirty="0"/>
              <a:t>Useful for security</a:t>
            </a:r>
          </a:p>
          <a:p>
            <a:pPr lvl="3"/>
            <a:r>
              <a:rPr lang="en-US" sz="1600" dirty="0"/>
              <a:t>Compare versions over time</a:t>
            </a:r>
          </a:p>
          <a:p>
            <a:pPr lvl="3"/>
            <a:r>
              <a:rPr lang="en-US" sz="1600" dirty="0"/>
              <a:t>Identify modifications to important files</a:t>
            </a:r>
          </a:p>
          <a:p>
            <a:pPr lvl="2"/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0520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Secure Deployments</a:t>
            </a:r>
          </a:p>
          <a:p>
            <a:pPr lvl="1"/>
            <a:r>
              <a:rPr lang="en-US"/>
              <a:t>Secure baselines</a:t>
            </a:r>
          </a:p>
          <a:p>
            <a:pPr lvl="2"/>
            <a:r>
              <a:rPr lang="en-US"/>
              <a:t>The security of an application environment should be well defined</a:t>
            </a:r>
          </a:p>
          <a:p>
            <a:pPr lvl="3"/>
            <a:r>
              <a:rPr lang="en-US"/>
              <a:t>All application instances must follow this baseline</a:t>
            </a:r>
          </a:p>
          <a:p>
            <a:pPr lvl="3"/>
            <a:r>
              <a:rPr lang="en-US"/>
              <a:t>Firewall settings, patch levels, OS file versions</a:t>
            </a:r>
          </a:p>
          <a:p>
            <a:pPr lvl="3"/>
            <a:r>
              <a:rPr lang="en-US"/>
              <a:t>May require constant updates</a:t>
            </a:r>
          </a:p>
          <a:p>
            <a:pPr lvl="1"/>
            <a:r>
              <a:rPr lang="en-US"/>
              <a:t>Integrity measurements</a:t>
            </a:r>
          </a:p>
          <a:p>
            <a:pPr lvl="2"/>
            <a:r>
              <a:rPr lang="en-US"/>
              <a:t>Object that utilizes the trusted platform module to compute a hash of system files and compare the value to a known-good value</a:t>
            </a:r>
          </a:p>
          <a:p>
            <a:pPr lvl="3"/>
            <a:r>
              <a:rPr lang="en-US"/>
              <a:t>Check for the secure baseline</a:t>
            </a:r>
          </a:p>
          <a:p>
            <a:pPr lvl="3"/>
            <a:r>
              <a:rPr lang="en-US"/>
              <a:t>Check against well-documented baselines</a:t>
            </a:r>
          </a:p>
          <a:p>
            <a:pPr lvl="3"/>
            <a:r>
              <a:rPr lang="en-US"/>
              <a:t>Failure requires an immediate correction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951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Secure Coding Techniques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2"/>
            <a:r>
              <a:rPr lang="en-US" dirty="0"/>
              <a:t>Two of the most popular open-source web stack solutions are MEAN and LAMP</a:t>
            </a:r>
          </a:p>
          <a:p>
            <a:pPr lvl="2"/>
            <a:r>
              <a:rPr lang="en-US" dirty="0"/>
              <a:t>They incorporate different backend technologies, database solutions, and server environments</a:t>
            </a:r>
          </a:p>
          <a:p>
            <a:pPr lvl="2"/>
            <a:r>
              <a:rPr lang="en-US" dirty="0"/>
              <a:t>MEAN includes a front end component, whereas LAMP refers to just the back end</a:t>
            </a:r>
          </a:p>
          <a:p>
            <a:pPr lvl="2"/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0998" y="2475151"/>
          <a:ext cx="837975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8263">
                  <a:extLst>
                    <a:ext uri="{9D8B030D-6E8A-4147-A177-3AD203B41FA5}">
                      <a16:colId xmlns:a16="http://schemas.microsoft.com/office/drawing/2014/main" val="3879562387"/>
                    </a:ext>
                  </a:extLst>
                </a:gridCol>
                <a:gridCol w="4501489">
                  <a:extLst>
                    <a:ext uri="{9D8B030D-6E8A-4147-A177-3AD203B41FA5}">
                      <a16:colId xmlns:a16="http://schemas.microsoft.com/office/drawing/2014/main" val="2057606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inux (OS)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ongoDB (NoSQL database)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78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pache (Web Server)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xpress.js (Server-Side Framework on top of Node.js)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6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ySQL (Database Management System)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ngular (Client-Side Framework)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58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HP, 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erl, or 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ython (Programming Language)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4320" marR="0" lvl="1" indent="-27432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17406D">
                            <a:lumMod val="40000"/>
                            <a:lumOff val="6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ode.js (JavaScript Runtime Environment)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968706"/>
                  </a:ext>
                </a:extLst>
              </a:tr>
            </a:tbl>
          </a:graphicData>
        </a:graphic>
      </p:graphicFrame>
      <p:pic>
        <p:nvPicPr>
          <p:cNvPr id="11" name="Picture 10"/>
          <p:cNvPicPr preferRelativeResize="0">
            <a:picLocks/>
          </p:cNvPicPr>
          <p:nvPr/>
        </p:nvPicPr>
        <p:blipFill rotWithShape="1">
          <a:blip r:embed="rId2"/>
          <a:srcRect t="-35135" b="-18920"/>
          <a:stretch/>
        </p:blipFill>
        <p:spPr>
          <a:xfrm>
            <a:off x="4572000" y="1771063"/>
            <a:ext cx="1645920" cy="548640"/>
          </a:xfrm>
          <a:prstGeom prst="rect">
            <a:avLst/>
          </a:prstGeom>
        </p:spPr>
      </p:pic>
      <p:pic>
        <p:nvPicPr>
          <p:cNvPr id="12" name="Picture 1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1" y="1771063"/>
            <a:ext cx="16459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Provisioning and Deprovisioning</a:t>
            </a:r>
          </a:p>
          <a:p>
            <a:pPr lvl="1"/>
            <a:r>
              <a:rPr lang="en-US" dirty="0"/>
              <a:t>Application provisioning is the life cycle of </a:t>
            </a:r>
          </a:p>
          <a:p>
            <a:pPr lvl="2"/>
            <a:r>
              <a:rPr lang="en-US" sz="1600" b="0" dirty="0"/>
              <a:t>Designing the applications</a:t>
            </a:r>
          </a:p>
          <a:p>
            <a:pPr lvl="2"/>
            <a:r>
              <a:rPr lang="en-US" sz="1600" b="0" dirty="0"/>
              <a:t>Preparing the applications</a:t>
            </a:r>
          </a:p>
          <a:p>
            <a:pPr lvl="2"/>
            <a:r>
              <a:rPr lang="en-US" sz="1600" b="0" dirty="0"/>
              <a:t>Creating the applications</a:t>
            </a:r>
          </a:p>
          <a:p>
            <a:pPr lvl="2"/>
            <a:r>
              <a:rPr lang="en-US" sz="1600" b="0" dirty="0"/>
              <a:t>Managing the applications</a:t>
            </a:r>
          </a:p>
          <a:p>
            <a:pPr lvl="2"/>
            <a:r>
              <a:rPr lang="en-US" sz="1600" b="0" dirty="0"/>
              <a:t>Ensuring no flaws in the application before release</a:t>
            </a:r>
          </a:p>
          <a:p>
            <a:pPr lvl="1"/>
            <a:r>
              <a:rPr lang="en-US" dirty="0"/>
              <a:t>Application Deprovisioning </a:t>
            </a:r>
          </a:p>
          <a:p>
            <a:pPr lvl="2"/>
            <a:r>
              <a:rPr lang="en-US" sz="1600" b="0" dirty="0"/>
              <a:t>Application meets its end of life </a:t>
            </a:r>
          </a:p>
          <a:p>
            <a:pPr lvl="2"/>
            <a:r>
              <a:rPr lang="en-US" sz="1600" b="0" dirty="0"/>
              <a:t>Remove the application </a:t>
            </a:r>
          </a:p>
          <a:p>
            <a:pPr lvl="2"/>
            <a:r>
              <a:rPr lang="en-US" sz="1600" b="0" dirty="0"/>
              <a:t>Migrate the data to the new system </a:t>
            </a:r>
          </a:p>
          <a:p>
            <a:pPr lvl="2"/>
            <a:r>
              <a:rPr lang="en-US" sz="1600" b="0" dirty="0"/>
              <a:t>Dispose of it</a:t>
            </a:r>
          </a:p>
          <a:p>
            <a:pPr lvl="2"/>
            <a:endParaRPr lang="en-US" sz="16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891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Coding Techniques</a:t>
            </a:r>
          </a:p>
          <a:p>
            <a:pPr lvl="1"/>
            <a:r>
              <a:rPr lang="en-US" dirty="0"/>
              <a:t>Dead code </a:t>
            </a:r>
          </a:p>
          <a:p>
            <a:pPr lvl="2"/>
            <a:r>
              <a:rPr lang="en-US" dirty="0"/>
              <a:t>Code that is never executed</a:t>
            </a:r>
          </a:p>
          <a:p>
            <a:pPr lvl="2"/>
            <a:r>
              <a:rPr lang="en-US" dirty="0"/>
              <a:t>Consumes resources </a:t>
            </a:r>
          </a:p>
          <a:p>
            <a:pPr lvl="2"/>
            <a:r>
              <a:rPr lang="en-US" dirty="0"/>
              <a:t>Should be removed as it serves no purpose</a:t>
            </a:r>
          </a:p>
          <a:p>
            <a:pPr lvl="1"/>
            <a:r>
              <a:rPr lang="en-US" dirty="0"/>
              <a:t>Code reuse</a:t>
            </a:r>
          </a:p>
          <a:p>
            <a:pPr lvl="2"/>
            <a:r>
              <a:rPr lang="en-US" dirty="0"/>
              <a:t>Use old code to build new applications</a:t>
            </a:r>
          </a:p>
          <a:p>
            <a:pPr lvl="2"/>
            <a:r>
              <a:rPr lang="en-US" dirty="0"/>
              <a:t>Security vulnerabilities in old code spreads it to other applications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2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lvl="0">
              <a:spcBef>
                <a:spcPts val="600"/>
              </a:spcBef>
            </a:pPr>
            <a:r>
              <a:rPr lang="en-US" sz="3600" cap="small" dirty="0"/>
              <a:t>Managing Application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anchor="ctr"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EDBA3-3DB7-489E-B256-AF2FE92E8C1C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67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Coding Techniques</a:t>
            </a:r>
          </a:p>
          <a:p>
            <a:pPr lvl="1"/>
            <a:r>
              <a:rPr lang="en-US" b="0" dirty="0"/>
              <a:t>Software Diversity</a:t>
            </a:r>
          </a:p>
          <a:p>
            <a:pPr lvl="1"/>
            <a:r>
              <a:rPr lang="en-US" b="0" dirty="0"/>
              <a:t>Software-Developer Kits (SDKs)</a:t>
            </a:r>
          </a:p>
          <a:p>
            <a:pPr lvl="2"/>
            <a:r>
              <a:rPr lang="en-US" b="0" dirty="0"/>
              <a:t>limit the amount of data allocated to a user who is using an application</a:t>
            </a:r>
          </a:p>
          <a:p>
            <a:pPr lvl="2"/>
            <a:r>
              <a:rPr lang="en-US" b="0" dirty="0"/>
              <a:t>Use input validation and DLP to protect our data</a:t>
            </a:r>
          </a:p>
          <a:p>
            <a:pPr lvl="1"/>
            <a:r>
              <a:rPr lang="en-US" b="0" dirty="0"/>
              <a:t>Code Obfuscation</a:t>
            </a:r>
          </a:p>
          <a:p>
            <a:pPr lvl="2"/>
            <a:r>
              <a:rPr lang="en-US" b="0" dirty="0"/>
              <a:t>Used to make the source code look obscure </a:t>
            </a:r>
          </a:p>
          <a:p>
            <a:pPr lvl="2"/>
            <a:r>
              <a:rPr lang="en-US" b="0" dirty="0"/>
              <a:t>If it is stolen it cannot be understood</a:t>
            </a:r>
          </a:p>
          <a:p>
            <a:pPr lvl="2"/>
            <a:r>
              <a:rPr lang="en-US" b="0" dirty="0"/>
              <a:t>Developer can take code and obfuscate it with a compiler</a:t>
            </a:r>
          </a:p>
          <a:p>
            <a:pPr lvl="2"/>
            <a:r>
              <a:rPr lang="en-US" b="0" dirty="0"/>
              <a:t>Cannot reverse engineer the code to find vulnerabilities</a:t>
            </a:r>
          </a:p>
          <a:p>
            <a:pPr lvl="2"/>
            <a:r>
              <a:rPr lang="en-US" b="0" dirty="0"/>
              <a:t>Compiler takes code and converts it into binary machine language</a:t>
            </a:r>
          </a:p>
          <a:p>
            <a:pPr lvl="2"/>
            <a:r>
              <a:rPr lang="en-US" b="0" dirty="0"/>
              <a:t>Examples on next slide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91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Code Obfuscation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4D151-11F8-4A90-B915-0F453D426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189"/>
            <a:fld id="{B7CF8A19-3A9E-4ABC-B336-2FDDE321C72D}" type="slidenum">
              <a:rPr lang="en-US">
                <a:latin typeface="Open Sans"/>
              </a:rPr>
              <a:pPr defTabSz="457189"/>
              <a:t>21</a:t>
            </a:fld>
            <a:endParaRPr lang="en-US" dirty="0">
              <a:latin typeface="Open Sans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5A47EB-6819-D24E-8D9C-923F51844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8" t="1" r="27672" b="-380"/>
          <a:stretch/>
        </p:blipFill>
        <p:spPr>
          <a:xfrm>
            <a:off x="387165" y="1066800"/>
            <a:ext cx="4105339" cy="41148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ACD8261-44B9-1947-B914-3E30276CE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76" y="1009322"/>
            <a:ext cx="3746159" cy="272447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CA8045-5E2D-614C-9909-C2772CCF3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98" y="3754611"/>
            <a:ext cx="3752337" cy="268283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52A9D4-5F58-E04E-B3F6-689DCE2C80B8}"/>
              </a:ext>
            </a:extLst>
          </p:cNvPr>
          <p:cNvGrpSpPr/>
          <p:nvPr/>
        </p:nvGrpSpPr>
        <p:grpSpPr>
          <a:xfrm>
            <a:off x="4008688" y="2063413"/>
            <a:ext cx="284400" cy="425160"/>
            <a:chOff x="4008688" y="2063413"/>
            <a:chExt cx="28440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52EF2F-FB50-6C4C-8AA3-1AFB8AFB36A3}"/>
                    </a:ext>
                  </a:extLst>
                </p14:cNvPr>
                <p14:cNvContentPartPr/>
                <p14:nvPr/>
              </p14:nvContentPartPr>
              <p14:xfrm>
                <a:off x="4008688" y="2063413"/>
                <a:ext cx="145080" cy="39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52EF2F-FB50-6C4C-8AA3-1AFB8AFB36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9688" y="2054773"/>
                  <a:ext cx="162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81C358-207A-854C-82C2-9BE45996C251}"/>
                    </a:ext>
                  </a:extLst>
                </p14:cNvPr>
                <p14:cNvContentPartPr/>
                <p14:nvPr/>
              </p14:nvContentPartPr>
              <p14:xfrm>
                <a:off x="4033888" y="2483173"/>
                <a:ext cx="259200" cy="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81C358-207A-854C-82C2-9BE45996C2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4888" y="2474173"/>
                  <a:ext cx="27684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BBCD6B-FA2A-4844-A94C-9E8522C32586}"/>
                  </a:ext>
                </a:extLst>
              </p14:cNvPr>
              <p14:cNvContentPartPr/>
              <p14:nvPr/>
            </p14:nvContentPartPr>
            <p14:xfrm>
              <a:off x="7872568" y="836533"/>
              <a:ext cx="241560" cy="26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BBCD6B-FA2A-4844-A94C-9E8522C325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3568" y="827533"/>
                <a:ext cx="259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974F4E-0918-F940-8C14-8D058AAFF5ED}"/>
                  </a:ext>
                </a:extLst>
              </p14:cNvPr>
              <p14:cNvContentPartPr/>
              <p14:nvPr/>
            </p14:nvContentPartPr>
            <p14:xfrm>
              <a:off x="8484208" y="4203613"/>
              <a:ext cx="156960" cy="27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974F4E-0918-F940-8C14-8D058AAFF5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75568" y="4194613"/>
                <a:ext cx="174600" cy="2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05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Automation and Scripting</a:t>
            </a:r>
          </a:p>
          <a:p>
            <a:pPr lvl="1"/>
            <a:r>
              <a:rPr lang="en-US" sz="1400" b="0" dirty="0"/>
              <a:t>Continuous Integration </a:t>
            </a:r>
          </a:p>
          <a:p>
            <a:pPr lvl="2"/>
            <a:r>
              <a:rPr lang="en-US" sz="1400" b="0" dirty="0"/>
              <a:t>Code from multiple sources is integrated together</a:t>
            </a:r>
          </a:p>
          <a:p>
            <a:pPr lvl="1"/>
            <a:r>
              <a:rPr lang="en-US" sz="1400" b="0" dirty="0"/>
              <a:t>Continuous Validation</a:t>
            </a:r>
          </a:p>
          <a:p>
            <a:pPr lvl="2"/>
            <a:r>
              <a:rPr lang="en-US" sz="1400" b="0" dirty="0"/>
              <a:t>Automatically validate a configuration before going live</a:t>
            </a:r>
          </a:p>
          <a:p>
            <a:pPr lvl="2"/>
            <a:r>
              <a:rPr lang="en-US" sz="1400" b="0" dirty="0"/>
              <a:t>Perform ongoing automated checks</a:t>
            </a:r>
          </a:p>
          <a:p>
            <a:pPr lvl="1"/>
            <a:r>
              <a:rPr lang="en-US" sz="1400" b="0" dirty="0"/>
              <a:t>Continuous Delivery </a:t>
            </a:r>
          </a:p>
          <a:p>
            <a:pPr lvl="2"/>
            <a:r>
              <a:rPr lang="en-US" sz="1400" b="0" dirty="0"/>
              <a:t>Fixing bugs before the application moves into production</a:t>
            </a:r>
          </a:p>
          <a:p>
            <a:pPr lvl="2"/>
            <a:r>
              <a:rPr lang="en-US" sz="1400" b="0" dirty="0"/>
              <a:t>Happens in the staging environment</a:t>
            </a:r>
          </a:p>
          <a:p>
            <a:pPr lvl="1"/>
            <a:r>
              <a:rPr lang="en-US" sz="1400" b="0" dirty="0"/>
              <a:t>Continuous Deployment</a:t>
            </a:r>
          </a:p>
          <a:p>
            <a:pPr lvl="2"/>
            <a:r>
              <a:rPr lang="en-US" sz="1400" b="0" dirty="0"/>
              <a:t>Pushing out new updates into production software</a:t>
            </a:r>
          </a:p>
          <a:p>
            <a:pPr lvl="2"/>
            <a:r>
              <a:rPr lang="en-US" sz="1400" b="0" dirty="0"/>
              <a:t>Patching</a:t>
            </a:r>
          </a:p>
          <a:p>
            <a:pPr lvl="1"/>
            <a:r>
              <a:rPr lang="en-US" sz="1400" b="0" dirty="0"/>
              <a:t>Continuous Monitoring</a:t>
            </a:r>
          </a:p>
          <a:p>
            <a:pPr lvl="2"/>
            <a:r>
              <a:rPr lang="en-US" sz="1400" b="0" dirty="0"/>
              <a:t>Log any failures by the application so steps can be taken to remedy them</a:t>
            </a:r>
          </a:p>
          <a:p>
            <a:pPr lvl="2"/>
            <a:endParaRPr lang="en-US" sz="1400" b="0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8124" y="76200"/>
            <a:ext cx="7530098" cy="990600"/>
          </a:xfrm>
        </p:spPr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22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997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Web Application Security Project (OWASP)</a:t>
            </a:r>
          </a:p>
          <a:p>
            <a:pPr lvl="1"/>
            <a:r>
              <a:rPr lang="en-US" dirty="0"/>
              <a:t>Provides an up-to-date list of the Top 10 web application security risk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6398" y="2483561"/>
            <a:ext cx="3749040" cy="3048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A01:2017-Injection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6398" y="2848156"/>
            <a:ext cx="3749040" cy="3048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A02:2017-Broken Authentication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06398" y="3212751"/>
            <a:ext cx="3749040" cy="304800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A03:2017-Sensitive Data Exposure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6398" y="3574348"/>
            <a:ext cx="3749040" cy="304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A04:2017-XML External Entities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06398" y="3935945"/>
            <a:ext cx="3749040" cy="304800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A05:2017-Broken Access Control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06398" y="4297542"/>
            <a:ext cx="3749040" cy="304800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A06:2017-Security Misconfigurations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06398" y="4662137"/>
            <a:ext cx="3749040" cy="304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A07:2017-Cross-Site Scripting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06398" y="5026732"/>
            <a:ext cx="3749040" cy="3048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A08:2017-Insecure Deserialization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06398" y="5388329"/>
            <a:ext cx="3749040" cy="304800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A09:2017-Using Components with Known Vulnerabilities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06398" y="5749926"/>
            <a:ext cx="3749040" cy="304800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A10:2017-Insufficient Logging &amp; Monitoring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006623" y="2483561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A01:2021-Broken Access Control 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06623" y="2848156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A02:2021-Cryptographic Failures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006623" y="3212751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A03:2021-Injection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006623" y="3574348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A04:2021-Insecure Design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(New) 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006623" y="3935945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A05:2021-Security Misconfiguration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06623" y="4297542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A06:2021-Vulnerable and Outdated Components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006623" y="4662137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A07:2021-Identification and Authentication Failures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006623" y="5026732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A08:2021-Software and Data Integrity Failures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(New) 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006623" y="5388329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A09:2021-Security Logging and Monitoring Failures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06398" y="2118966"/>
            <a:ext cx="37490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2017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006623" y="5749926"/>
            <a:ext cx="374904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A10:2021-Server-Side Request Forgery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(New) 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006623" y="2116849"/>
            <a:ext cx="374904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2021</a:t>
            </a:r>
          </a:p>
        </p:txBody>
      </p:sp>
      <p:cxnSp>
        <p:nvCxnSpPr>
          <p:cNvPr id="31" name="Straight Arrow Connector 42"/>
          <p:cNvCxnSpPr>
            <a:stCxn id="6" idx="3"/>
            <a:endCxn id="20" idx="1"/>
          </p:cNvCxnSpPr>
          <p:nvPr/>
        </p:nvCxnSpPr>
        <p:spPr>
          <a:xfrm>
            <a:off x="4155438" y="2635961"/>
            <a:ext cx="851185" cy="729190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2"/>
          <p:cNvCxnSpPr>
            <a:stCxn id="8" idx="3"/>
            <a:endCxn id="24" idx="1"/>
          </p:cNvCxnSpPr>
          <p:nvPr/>
        </p:nvCxnSpPr>
        <p:spPr>
          <a:xfrm>
            <a:off x="4155438" y="3000556"/>
            <a:ext cx="851185" cy="1813981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42"/>
          <p:cNvCxnSpPr>
            <a:stCxn id="10" idx="3"/>
            <a:endCxn id="19" idx="1"/>
          </p:cNvCxnSpPr>
          <p:nvPr/>
        </p:nvCxnSpPr>
        <p:spPr>
          <a:xfrm flipV="1">
            <a:off x="4155438" y="3000556"/>
            <a:ext cx="851185" cy="364595"/>
          </a:xfrm>
          <a:prstGeom prst="straightConnector1">
            <a:avLst/>
          </a:prstGeom>
          <a:ln w="38100">
            <a:solidFill>
              <a:srgbClr val="33CC33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18" idx="1"/>
          </p:cNvCxnSpPr>
          <p:nvPr/>
        </p:nvCxnSpPr>
        <p:spPr>
          <a:xfrm flipV="1">
            <a:off x="4155438" y="2635961"/>
            <a:ext cx="851185" cy="1452384"/>
          </a:xfrm>
          <a:prstGeom prst="straightConnector1">
            <a:avLst/>
          </a:prstGeom>
          <a:ln w="38100">
            <a:solidFill>
              <a:srgbClr val="33CC33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2"/>
          <p:cNvCxnSpPr>
            <a:stCxn id="13" idx="3"/>
            <a:endCxn id="22" idx="1"/>
          </p:cNvCxnSpPr>
          <p:nvPr/>
        </p:nvCxnSpPr>
        <p:spPr>
          <a:xfrm flipV="1">
            <a:off x="4155438" y="4088345"/>
            <a:ext cx="851185" cy="361597"/>
          </a:xfrm>
          <a:prstGeom prst="straightConnector1">
            <a:avLst/>
          </a:prstGeom>
          <a:ln w="38100">
            <a:solidFill>
              <a:srgbClr val="33CC33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2"/>
          <p:cNvCxnSpPr>
            <a:stCxn id="11" idx="3"/>
          </p:cNvCxnSpPr>
          <p:nvPr/>
        </p:nvCxnSpPr>
        <p:spPr>
          <a:xfrm>
            <a:off x="4155438" y="3726748"/>
            <a:ext cx="851185" cy="361597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2"/>
          <p:cNvCxnSpPr>
            <a:stCxn id="14" idx="3"/>
            <a:endCxn id="20" idx="1"/>
          </p:cNvCxnSpPr>
          <p:nvPr/>
        </p:nvCxnSpPr>
        <p:spPr>
          <a:xfrm flipV="1">
            <a:off x="4155438" y="3365151"/>
            <a:ext cx="851185" cy="144938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42"/>
          <p:cNvCxnSpPr>
            <a:stCxn id="15" idx="3"/>
            <a:endCxn id="25" idx="1"/>
          </p:cNvCxnSpPr>
          <p:nvPr/>
        </p:nvCxnSpPr>
        <p:spPr>
          <a:xfrm>
            <a:off x="4155438" y="5179132"/>
            <a:ext cx="851185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3"/>
            <a:endCxn id="23" idx="1"/>
          </p:cNvCxnSpPr>
          <p:nvPr/>
        </p:nvCxnSpPr>
        <p:spPr>
          <a:xfrm flipV="1">
            <a:off x="4155438" y="4449942"/>
            <a:ext cx="851185" cy="1090787"/>
          </a:xfrm>
          <a:prstGeom prst="straightConnector1">
            <a:avLst/>
          </a:prstGeom>
          <a:ln w="38100">
            <a:solidFill>
              <a:srgbClr val="33CC33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7" idx="3"/>
            <a:endCxn id="26" idx="1"/>
          </p:cNvCxnSpPr>
          <p:nvPr/>
        </p:nvCxnSpPr>
        <p:spPr>
          <a:xfrm flipV="1">
            <a:off x="4155438" y="5540729"/>
            <a:ext cx="851185" cy="361597"/>
          </a:xfrm>
          <a:prstGeom prst="straightConnector1">
            <a:avLst/>
          </a:prstGeom>
          <a:ln w="38100">
            <a:solidFill>
              <a:srgbClr val="33CC33"/>
            </a:solidFill>
            <a:headEnd type="none" w="med" len="med"/>
            <a:tailEnd type="triangl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9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Question mark on green pastel background">
            <a:extLst>
              <a:ext uri="{FF2B5EF4-FFF2-40B4-BE49-F238E27FC236}">
                <a16:creationId xmlns:a16="http://schemas.microsoft.com/office/drawing/2014/main" id="{80D588C0-BCD2-4DBC-9022-BA816F3A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8" r="-2" b="24011"/>
          <a:stretch/>
        </p:blipFill>
        <p:spPr>
          <a:xfrm>
            <a:off x="726473" y="1666143"/>
            <a:ext cx="7691055" cy="397503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8DBEAD6-051E-4B67-9C6C-B1662A6214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36139" y="6513296"/>
            <a:ext cx="857250" cy="228600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450"/>
              </a:spcAft>
            </a:pPr>
            <a:fld id="{B7CF8A19-3A9E-4ABC-B336-2FDDE321C72D}" type="slidenum">
              <a:rPr lang="en-US"/>
              <a:pPr>
                <a:spcAft>
                  <a:spcPts val="450"/>
                </a:spcAft>
              </a:pPr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60C21-9662-4DDC-8741-B081489C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509" y="230404"/>
            <a:ext cx="6341675" cy="633458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2576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B261B5-D12F-6546-B5E0-576DE69C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4" y="2118360"/>
            <a:ext cx="8460152" cy="366402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Endpoint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9D60D-64E5-934A-AA33-AE45AA282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Endpoint protection</a:t>
            </a:r>
          </a:p>
          <a:p>
            <a:pPr lvl="1"/>
            <a:r>
              <a:rPr lang="en-US" b="0" dirty="0"/>
              <a:t>Antivirus/Antimalware</a:t>
            </a:r>
          </a:p>
          <a:p>
            <a:pPr lvl="2"/>
            <a:r>
              <a:rPr lang="en-US" b="0" dirty="0"/>
              <a:t>Ensure that all servers and desktops are protected and up to date</a:t>
            </a:r>
          </a:p>
          <a:p>
            <a:pPr lvl="1"/>
            <a:r>
              <a:rPr lang="en-US" b="0" dirty="0"/>
              <a:t>Endpoint Detection and Response (EDR): </a:t>
            </a:r>
          </a:p>
          <a:p>
            <a:pPr lvl="2"/>
            <a:r>
              <a:rPr lang="en-US" b="0" dirty="0"/>
              <a:t>Advanced solution that is better than anti-virus or anti-malware</a:t>
            </a:r>
          </a:p>
          <a:p>
            <a:pPr lvl="2"/>
            <a:r>
              <a:rPr lang="en-US" b="0" dirty="0"/>
              <a:t>Best suited for the detection and prevention of </a:t>
            </a:r>
          </a:p>
          <a:p>
            <a:pPr lvl="3"/>
            <a:r>
              <a:rPr lang="en-US" b="0" dirty="0"/>
              <a:t>Malware</a:t>
            </a:r>
          </a:p>
          <a:p>
            <a:pPr lvl="3"/>
            <a:r>
              <a:rPr lang="en-US" b="0" dirty="0"/>
              <a:t>Code executions </a:t>
            </a:r>
          </a:p>
          <a:p>
            <a:pPr lvl="3"/>
            <a:r>
              <a:rPr lang="en-US" b="0" dirty="0"/>
              <a:t>Buffer overflows</a:t>
            </a:r>
          </a:p>
          <a:p>
            <a:pPr lvl="3"/>
            <a:r>
              <a:rPr lang="en-US" b="0" dirty="0"/>
              <a:t>Privilege Escalation</a:t>
            </a:r>
          </a:p>
          <a:p>
            <a:pPr lvl="3"/>
            <a:r>
              <a:rPr lang="en-US" b="0" dirty="0"/>
              <a:t>Lateral movement</a:t>
            </a:r>
          </a:p>
          <a:p>
            <a:pPr lvl="3"/>
            <a:r>
              <a:rPr lang="en-US" b="0" dirty="0"/>
              <a:t>Ransomware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7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Endpoint protection</a:t>
            </a:r>
          </a:p>
          <a:p>
            <a:pPr lvl="1"/>
            <a:r>
              <a:rPr lang="en-US"/>
              <a:t>Host-Based Firewall</a:t>
            </a:r>
          </a:p>
          <a:p>
            <a:pPr lvl="1"/>
            <a:r>
              <a:rPr lang="en-US"/>
              <a:t>A host-based firewall can be used to: </a:t>
            </a:r>
          </a:p>
          <a:p>
            <a:pPr lvl="2"/>
            <a:r>
              <a:rPr lang="en-US"/>
              <a:t>Prevent unauthorized access to the desktop </a:t>
            </a:r>
          </a:p>
          <a:p>
            <a:pPr lvl="2"/>
            <a:r>
              <a:rPr lang="en-US"/>
              <a:t>Allow anti-virus updates </a:t>
            </a:r>
          </a:p>
          <a:p>
            <a:pPr lvl="2"/>
            <a:r>
              <a:rPr lang="en-US"/>
              <a:t>VPN</a:t>
            </a:r>
          </a:p>
          <a:p>
            <a:pPr lvl="2"/>
            <a:r>
              <a:rPr lang="en-US"/>
              <a:t>DNS name resolution</a:t>
            </a:r>
          </a:p>
          <a:p>
            <a:pPr lvl="2"/>
            <a:r>
              <a:rPr lang="en-US"/>
              <a:t>Controlling incoming traffic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1154112" y="4905029"/>
          <a:ext cx="6911975" cy="1188720"/>
        </p:xfrm>
        <a:graphic>
          <a:graphicData uri="http://schemas.openxmlformats.org/drawingml/2006/table">
            <a:tbl>
              <a:tblPr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</a:tblPr>
              <a:tblGrid>
                <a:gridCol w="6911975">
                  <a:extLst>
                    <a:ext uri="{9D8B030D-6E8A-4147-A177-3AD203B41FA5}">
                      <a16:colId xmlns:a16="http://schemas.microsoft.com/office/drawing/2014/main" val="2845850504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2017—08-21 10:48:12  DROP TCP 172.20.89.232 239.255.255.255 443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1900 250 --------RECEIVE 2017—08-21 10:48:12 DROP UDP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192.168.72.205 239.255.255.255 443 1900 250 --------RECEIVE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863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311505" y="3701843"/>
            <a:ext cx="3280786" cy="584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1" indent="-182880" defTabSz="914400" fontAlgn="base">
              <a:spcBef>
                <a:spcPts val="1200"/>
              </a:spcBef>
              <a:spcAft>
                <a:spcPct val="0"/>
              </a:spcAft>
              <a:buClr>
                <a:srgbClr val="0F6FC6">
                  <a:lumMod val="75000"/>
                </a:srgbClr>
              </a:buClr>
              <a:buSzPct val="100000"/>
            </a:pPr>
            <a:r>
              <a:rPr 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 up permitted rules for approved applications </a:t>
            </a:r>
          </a:p>
        </p:txBody>
      </p:sp>
      <p:cxnSp>
        <p:nvCxnSpPr>
          <p:cNvPr id="8" name="Straight Arrow Connector 42"/>
          <p:cNvCxnSpPr>
            <a:stCxn id="7" idx="2"/>
            <a:endCxn id="5" idx="0"/>
          </p:cNvCxnSpPr>
          <p:nvPr/>
        </p:nvCxnSpPr>
        <p:spPr>
          <a:xfrm rot="5400000">
            <a:off x="4971794" y="3924924"/>
            <a:ext cx="618411" cy="1341799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22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Endpoint protection</a:t>
            </a:r>
          </a:p>
          <a:p>
            <a:pPr lvl="1"/>
            <a:r>
              <a:rPr lang="en-US" dirty="0"/>
              <a:t>Host Intrusion Detection System (HIDS)</a:t>
            </a:r>
          </a:p>
          <a:p>
            <a:pPr lvl="2"/>
            <a:r>
              <a:rPr lang="en-US" sz="1600" b="0" dirty="0"/>
              <a:t>Function is to alert the user to any discrepancies or attacks (Passive response)</a:t>
            </a:r>
          </a:p>
          <a:p>
            <a:pPr lvl="2"/>
            <a:r>
              <a:rPr lang="en-US" sz="1600" b="0" dirty="0"/>
              <a:t>Uses a database that contains the settings for the computer</a:t>
            </a:r>
          </a:p>
          <a:p>
            <a:pPr lvl="3"/>
            <a:r>
              <a:rPr lang="en-US" sz="1600" b="0" dirty="0"/>
              <a:t>Registry</a:t>
            </a:r>
          </a:p>
          <a:p>
            <a:pPr lvl="3"/>
            <a:r>
              <a:rPr lang="en-US" sz="1600" b="0" dirty="0"/>
              <a:t>Critical system files</a:t>
            </a:r>
          </a:p>
          <a:p>
            <a:pPr lvl="3"/>
            <a:r>
              <a:rPr lang="en-US" sz="1600" b="0" dirty="0"/>
              <a:t>Applications</a:t>
            </a:r>
          </a:p>
          <a:p>
            <a:pPr lvl="3"/>
            <a:r>
              <a:rPr lang="en-US" sz="1600" b="0" dirty="0"/>
              <a:t>Components</a:t>
            </a:r>
            <a:endParaRPr lang="en-US" dirty="0"/>
          </a:p>
          <a:p>
            <a:pPr lvl="1"/>
            <a:r>
              <a:rPr lang="en-US" dirty="0"/>
              <a:t>Host Intrusion Prevention System (HIPS)</a:t>
            </a:r>
          </a:p>
          <a:p>
            <a:pPr lvl="2"/>
            <a:r>
              <a:rPr lang="en-US" sz="1600" b="0" dirty="0"/>
              <a:t>Analyzes the behavior of a computer</a:t>
            </a:r>
          </a:p>
          <a:p>
            <a:pPr lvl="2"/>
            <a:r>
              <a:rPr lang="en-US" sz="1600" b="0" dirty="0"/>
              <a:t>Looks for any suspicious behavior in log files and memory</a:t>
            </a:r>
          </a:p>
          <a:p>
            <a:pPr lvl="2"/>
            <a:r>
              <a:rPr lang="en-US" sz="1600" b="0" dirty="0"/>
              <a:t>Takes the appropriate action to prevent attacks </a:t>
            </a:r>
          </a:p>
          <a:p>
            <a:pPr lvl="3"/>
            <a:r>
              <a:rPr lang="en-US" sz="1600" b="0" dirty="0"/>
              <a:t>Active response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Registry</a:t>
            </a:r>
          </a:p>
          <a:p>
            <a:pPr lvl="2"/>
            <a:r>
              <a:rPr lang="en-US" b="0" dirty="0"/>
              <a:t>The registry is a database of all the settings on your computer, and gaining access to the registry can allow someone to cause damage to the computer</a:t>
            </a:r>
          </a:p>
          <a:p>
            <a:pPr lvl="2"/>
            <a:r>
              <a:rPr lang="en-US" b="0" dirty="0"/>
              <a:t>If you make a change in control, that change is reflected in your registry </a:t>
            </a:r>
          </a:p>
          <a:p>
            <a:pPr lvl="3"/>
            <a:r>
              <a:rPr lang="en-US" b="0" dirty="0"/>
              <a:t>You can access the registry by using the </a:t>
            </a:r>
            <a:r>
              <a:rPr lang="en-US" b="0" dirty="0" err="1"/>
              <a:t>regedit</a:t>
            </a:r>
            <a:r>
              <a:rPr lang="en-US" b="0" dirty="0"/>
              <a:t> command: HKEY_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29</a:t>
            </a:fld>
            <a:endParaRPr lang="en-US" alt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11" y="1203158"/>
            <a:ext cx="418817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2.3 Summarize secure application development, deployment, and automation concepts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3.2 Given a scenario, implement host or application security solutions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2.6 Explain the security implications of embedded and specialized systems</a:t>
            </a:r>
          </a:p>
          <a:p>
            <a:pPr marL="365760" indent="-365760">
              <a:buClr>
                <a:schemeClr val="accent1">
                  <a:lumMod val="75000"/>
                </a:schemeClr>
              </a:buClr>
              <a:buSzPct val="100000"/>
              <a:buFont typeface="+mj-lt"/>
              <a:buAutoNum type="alphaLcPeriod"/>
            </a:pPr>
            <a:endParaRPr lang="en-US" sz="1600" i="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Application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7127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Boot Integrity</a:t>
            </a:r>
          </a:p>
          <a:p>
            <a:pPr lvl="1"/>
            <a:r>
              <a:rPr lang="en-US" b="0" dirty="0"/>
              <a:t>UEFI (Unified Extensible Firmware Interface)</a:t>
            </a:r>
          </a:p>
          <a:p>
            <a:pPr lvl="2"/>
            <a:r>
              <a:rPr lang="en-US" b="0" dirty="0"/>
              <a:t>Modern version of the BIOS and is needed for secure boot</a:t>
            </a:r>
          </a:p>
          <a:p>
            <a:pPr lvl="1"/>
            <a:r>
              <a:rPr lang="en-US" b="0" dirty="0"/>
              <a:t>Measured Boot</a:t>
            </a:r>
          </a:p>
          <a:p>
            <a:pPr lvl="2"/>
            <a:r>
              <a:rPr lang="en-US" b="0" dirty="0"/>
              <a:t>Logs information about the firmware and application and stores this log in the TPM chips</a:t>
            </a:r>
          </a:p>
          <a:p>
            <a:pPr lvl="2"/>
            <a:r>
              <a:rPr lang="en-US" b="0" dirty="0"/>
              <a:t>Used to check for:</a:t>
            </a:r>
          </a:p>
          <a:p>
            <a:pPr lvl="3"/>
            <a:r>
              <a:rPr lang="en-US" b="0" dirty="0"/>
              <a:t>Health status</a:t>
            </a:r>
          </a:p>
          <a:p>
            <a:pPr lvl="3"/>
            <a:r>
              <a:rPr lang="en-US" b="0" dirty="0"/>
              <a:t>Anti-malware</a:t>
            </a:r>
          </a:p>
          <a:p>
            <a:pPr lvl="3"/>
            <a:r>
              <a:rPr lang="en-US" b="0" dirty="0"/>
              <a:t>Trustworthy software</a:t>
            </a:r>
          </a:p>
          <a:p>
            <a:pPr lvl="2"/>
            <a:r>
              <a:rPr lang="en-US" b="0" dirty="0"/>
              <a:t>Boot attestation</a:t>
            </a:r>
          </a:p>
          <a:p>
            <a:pPr lvl="3"/>
            <a:r>
              <a:rPr lang="en-US" b="0" dirty="0"/>
              <a:t>Checks the integrity of the software as it is being loaded</a:t>
            </a:r>
          </a:p>
          <a:p>
            <a:pPr lvl="3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584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 Hardening</a:t>
            </a:r>
          </a:p>
          <a:p>
            <a:pPr lvl="1"/>
            <a:r>
              <a:rPr lang="en-US" dirty="0"/>
              <a:t>Full Disk Encryption (FDE)</a:t>
            </a:r>
          </a:p>
          <a:p>
            <a:pPr lvl="2"/>
            <a:r>
              <a:rPr lang="en-US" dirty="0"/>
              <a:t>Software drive encryption</a:t>
            </a:r>
          </a:p>
          <a:p>
            <a:pPr lvl="2"/>
            <a:r>
              <a:rPr lang="en-US" dirty="0"/>
              <a:t>Trusted Platform Module (TPM)</a:t>
            </a:r>
          </a:p>
          <a:p>
            <a:pPr lvl="3"/>
            <a:r>
              <a:rPr lang="en-US" dirty="0"/>
              <a:t>TPM chips are normally built into the motherboard of a computer and </a:t>
            </a:r>
          </a:p>
          <a:p>
            <a:pPr lvl="3"/>
            <a:r>
              <a:rPr lang="en-US" dirty="0"/>
              <a:t>Used when you are using Full Disk Encryption (FDE)</a:t>
            </a:r>
          </a:p>
          <a:p>
            <a:pPr lvl="3"/>
            <a:r>
              <a:rPr lang="en-US" dirty="0"/>
              <a:t>Example of FDE would be </a:t>
            </a:r>
            <a:r>
              <a:rPr lang="en-US" dirty="0" err="1"/>
              <a:t>Bitlocker</a:t>
            </a:r>
            <a:endParaRPr lang="en-US" dirty="0"/>
          </a:p>
          <a:p>
            <a:pPr lvl="2"/>
            <a:r>
              <a:rPr lang="en-US" dirty="0"/>
              <a:t>Hardware Root of Trust </a:t>
            </a:r>
          </a:p>
          <a:p>
            <a:pPr lvl="3"/>
            <a:r>
              <a:rPr lang="en-US" dirty="0"/>
              <a:t>Use certificates for FDE, you use a hardware root of trust</a:t>
            </a:r>
          </a:p>
          <a:p>
            <a:pPr lvl="3"/>
            <a:r>
              <a:rPr lang="en-US" dirty="0"/>
              <a:t>Verifies that the keys match before secure boot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31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165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 Hardening</a:t>
            </a:r>
          </a:p>
          <a:p>
            <a:pPr lvl="1"/>
            <a:r>
              <a:rPr lang="en-US" dirty="0"/>
              <a:t>Self Encrypting Drive (SED)</a:t>
            </a:r>
          </a:p>
          <a:p>
            <a:pPr lvl="2"/>
            <a:r>
              <a:rPr lang="en-US" dirty="0"/>
              <a:t>Hardware drive encryption</a:t>
            </a:r>
          </a:p>
          <a:p>
            <a:pPr lvl="2"/>
            <a:r>
              <a:rPr lang="en-US" dirty="0"/>
              <a:t>SEDs are Solid State Drives (SSDs) </a:t>
            </a:r>
          </a:p>
          <a:p>
            <a:pPr lvl="2"/>
            <a:r>
              <a:rPr lang="en-US" dirty="0"/>
              <a:t>Set to encrypt data at rest </a:t>
            </a:r>
          </a:p>
          <a:p>
            <a:pPr lvl="2"/>
            <a:r>
              <a:rPr lang="en-US" dirty="0"/>
              <a:t>Encryption keys are stored on the hard drive controller</a:t>
            </a:r>
          </a:p>
          <a:p>
            <a:pPr lvl="2"/>
            <a:r>
              <a:rPr lang="en-US" dirty="0"/>
              <a:t>Protects laptop hard drives against loss or data theft</a:t>
            </a:r>
          </a:p>
          <a:p>
            <a:pPr lvl="1"/>
            <a:r>
              <a:rPr lang="en-US" dirty="0"/>
              <a:t>Hardware Security Module (HSM)</a:t>
            </a:r>
          </a:p>
          <a:p>
            <a:pPr lvl="2"/>
            <a:r>
              <a:rPr lang="en-US" dirty="0"/>
              <a:t>Removable device attached to a computer or server via a USB connection</a:t>
            </a:r>
          </a:p>
          <a:p>
            <a:pPr lvl="3"/>
            <a:r>
              <a:rPr lang="en-US" dirty="0"/>
              <a:t>Used to store encryption keys</a:t>
            </a:r>
          </a:p>
          <a:p>
            <a:pPr lvl="3"/>
            <a:r>
              <a:rPr lang="en-US" dirty="0"/>
              <a:t>Key escrow holds private keys of third parties and stores them in an HSM</a:t>
            </a:r>
          </a:p>
          <a:p>
            <a:pPr lvl="1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894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Application Security</a:t>
            </a:r>
          </a:p>
          <a:p>
            <a:pPr lvl="1"/>
            <a:r>
              <a:rPr lang="en-US" dirty="0"/>
              <a:t>HTTP Strict Transport Security (HSTS)</a:t>
            </a:r>
          </a:p>
          <a:p>
            <a:pPr lvl="2"/>
            <a:r>
              <a:rPr lang="en-US" dirty="0"/>
              <a:t>HSTS will ignore all HTTP connections</a:t>
            </a:r>
          </a:p>
          <a:p>
            <a:pPr lvl="2"/>
            <a:r>
              <a:rPr lang="en-US" dirty="0"/>
              <a:t>Ensures that the web browser only accepts secure connections and prevents XSS</a:t>
            </a:r>
          </a:p>
          <a:p>
            <a:pPr lvl="1"/>
            <a:r>
              <a:rPr lang="en-US" dirty="0"/>
              <a:t>Secure Cookies</a:t>
            </a:r>
          </a:p>
          <a:p>
            <a:pPr lvl="2"/>
            <a:r>
              <a:rPr lang="en-US" dirty="0"/>
              <a:t>Cookies are used by web browsers and contain information about your session</a:t>
            </a:r>
          </a:p>
          <a:p>
            <a:pPr lvl="2"/>
            <a:r>
              <a:rPr lang="en-US" dirty="0"/>
              <a:t>Can be stolen by attackers to carry out a session hijacking attack. </a:t>
            </a:r>
          </a:p>
          <a:p>
            <a:pPr lvl="2"/>
            <a:r>
              <a:rPr lang="en-US" dirty="0"/>
              <a:t>Set the secure flag on the website to ensure that cookies are only downloaded when there is a secure HTTPS session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189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846320" cy="5334000"/>
          </a:xfrm>
        </p:spPr>
        <p:txBody>
          <a:bodyPr/>
          <a:lstStyle/>
          <a:p>
            <a:r>
              <a:rPr lang="en-US" dirty="0"/>
              <a:t>Application Security</a:t>
            </a:r>
          </a:p>
          <a:p>
            <a:pPr lvl="1"/>
            <a:r>
              <a:rPr lang="en-US" dirty="0"/>
              <a:t>Whitelisting and Blacklisting can be configured to allow or deny executable files and software applications.</a:t>
            </a:r>
          </a:p>
          <a:p>
            <a:pPr lvl="2"/>
            <a:r>
              <a:rPr lang="en-US" dirty="0"/>
              <a:t>Misconfigurations can inadvertently prevent an application from running </a:t>
            </a:r>
          </a:p>
          <a:p>
            <a:pPr lvl="2"/>
            <a:r>
              <a:rPr lang="en-US" dirty="0"/>
              <a:t>To minimizing risk and attack exposure</a:t>
            </a:r>
          </a:p>
          <a:p>
            <a:pPr lvl="2"/>
            <a:r>
              <a:rPr lang="en-US" dirty="0"/>
              <a:t>Whitelist the affected libraries for applications required by users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34</a:t>
            </a:fld>
            <a:endParaRPr lang="en-US" altLang="en-US" noProof="0" dirty="0"/>
          </a:p>
        </p:txBody>
      </p:sp>
      <p:sp>
        <p:nvSpPr>
          <p:cNvPr id="6" name="Rectangle 5"/>
          <p:cNvSpPr/>
          <p:nvPr/>
        </p:nvSpPr>
        <p:spPr>
          <a:xfrm>
            <a:off x="1694906" y="5484313"/>
            <a:ext cx="6248400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" pitchFamily="49" charset="0"/>
                <a:ea typeface="+mn-ea"/>
                <a:cs typeface="+mn-cs"/>
              </a:rPr>
              <a:t>Execute permission denied: financemodule.dll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" pitchFamily="49" charset="0"/>
                <a:ea typeface="+mn-ea"/>
                <a:cs typeface="+mn-cs"/>
              </a:rPr>
              <a:t>Execute permission denied: generalledger.dll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23" y="1195319"/>
            <a:ext cx="3200677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75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Application Hardening</a:t>
            </a:r>
          </a:p>
          <a:p>
            <a:pPr lvl="1"/>
            <a:r>
              <a:rPr lang="en-US"/>
              <a:t>Patch Management</a:t>
            </a:r>
          </a:p>
          <a:p>
            <a:pPr lvl="2"/>
            <a:r>
              <a:rPr lang="en-US"/>
              <a:t>Ensure that systems are up-to-date</a:t>
            </a:r>
          </a:p>
          <a:p>
            <a:pPr lvl="2"/>
            <a:r>
              <a:rPr lang="en-US"/>
              <a:t>Protects system against known vulnerabilities</a:t>
            </a:r>
          </a:p>
          <a:p>
            <a:pPr lvl="2"/>
            <a:r>
              <a:rPr lang="en-US"/>
              <a:t>Test patches in a test environment that mirrors the production environment</a:t>
            </a:r>
          </a:p>
          <a:p>
            <a:pPr lvl="2"/>
            <a:r>
              <a:rPr lang="en-US"/>
              <a:t>Automated deployment</a:t>
            </a:r>
          </a:p>
          <a:p>
            <a:pPr lvl="2"/>
            <a:r>
              <a:rPr lang="en-US"/>
              <a:t>Testing, deploying and verifying updates</a:t>
            </a:r>
          </a:p>
          <a:p>
            <a:pPr lvl="1"/>
            <a:r>
              <a:rPr lang="en-US"/>
              <a:t>Change Management </a:t>
            </a:r>
          </a:p>
          <a:p>
            <a:pPr lvl="2"/>
            <a:r>
              <a:rPr lang="en-US"/>
              <a:t>Helps ensure changes to IT systems do not result in unintended outages</a:t>
            </a:r>
          </a:p>
          <a:p>
            <a:pPr lvl="2"/>
            <a:r>
              <a:rPr lang="en-US"/>
              <a:t>Provides an accounting structure or method to document all changes</a:t>
            </a:r>
          </a:p>
          <a:p>
            <a:pPr lvl="2"/>
            <a:r>
              <a:rPr lang="en-US"/>
              <a:t>Changes are proposed and reviewed before implementation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Given a scenario, implement host or application security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BF5C1-0C31-4117-9346-26B34DEE768C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249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Endpoint protection</a:t>
            </a:r>
          </a:p>
          <a:p>
            <a:pPr lvl="1"/>
            <a:r>
              <a:rPr lang="en-US" dirty="0"/>
              <a:t>Data Loss Prevention (DLP)</a:t>
            </a:r>
          </a:p>
          <a:p>
            <a:pPr lvl="2"/>
            <a:r>
              <a:rPr lang="en-US" dirty="0"/>
              <a:t>Can protect data on your computer from being stolen by using</a:t>
            </a:r>
          </a:p>
          <a:p>
            <a:pPr lvl="3"/>
            <a:r>
              <a:rPr lang="en-US" dirty="0"/>
              <a:t>Email</a:t>
            </a:r>
          </a:p>
          <a:p>
            <a:pPr lvl="3"/>
            <a:r>
              <a:rPr lang="en-US" dirty="0"/>
              <a:t>USB drive</a:t>
            </a:r>
          </a:p>
          <a:p>
            <a:pPr lvl="3"/>
            <a:r>
              <a:rPr lang="en-US" dirty="0"/>
              <a:t>Unauthorized remote access</a:t>
            </a:r>
          </a:p>
          <a:p>
            <a:pPr lvl="2"/>
            <a:r>
              <a:rPr lang="en-US" dirty="0"/>
              <a:t>Protect any data that has a pattern match</a:t>
            </a:r>
          </a:p>
          <a:p>
            <a:pPr lvl="3"/>
            <a:r>
              <a:rPr lang="en-US" dirty="0"/>
              <a:t>PII information</a:t>
            </a:r>
          </a:p>
          <a:p>
            <a:pPr lvl="3"/>
            <a:r>
              <a:rPr lang="en-US" dirty="0"/>
              <a:t>PHI information</a:t>
            </a:r>
          </a:p>
          <a:p>
            <a:pPr lvl="3"/>
            <a:r>
              <a:rPr lang="en-US" dirty="0"/>
              <a:t>Sensitive 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Given a scenario, implement host or application security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5760" lvl="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i="0" dirty="0">
                <a:solidFill>
                  <a:schemeClr val="bg1"/>
                </a:solidFill>
              </a:rPr>
              <a:t>Supervisory Control &amp; Data Acquisition (SCADA)</a:t>
            </a:r>
          </a:p>
          <a:p>
            <a:pPr marL="365760" lvl="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i="0" dirty="0">
                <a:solidFill>
                  <a:schemeClr val="bg1"/>
                </a:solidFill>
              </a:rPr>
              <a:t>Industrial Control System (ICS)</a:t>
            </a:r>
          </a:p>
          <a:p>
            <a:pPr marL="365760" lvl="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i="0" dirty="0">
                <a:solidFill>
                  <a:schemeClr val="bg1"/>
                </a:solidFill>
              </a:rPr>
              <a:t>Internet of Things (IoT)</a:t>
            </a:r>
          </a:p>
          <a:p>
            <a:pPr marL="365760" lvl="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i="0" dirty="0">
                <a:solidFill>
                  <a:schemeClr val="bg1"/>
                </a:solidFill>
              </a:rPr>
              <a:t>Real-time operating system (RTOS)</a:t>
            </a:r>
          </a:p>
          <a:p>
            <a:pPr marL="365760" lvl="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i="0" dirty="0">
                <a:solidFill>
                  <a:schemeClr val="bg1"/>
                </a:solidFill>
              </a:rPr>
              <a:t>Multifunctional Devices (MFDs)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 Explain the security implications of embedded and specialized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0920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Supervisory Control &amp; Data Acquisition</a:t>
            </a:r>
          </a:p>
          <a:p>
            <a:pPr lvl="1"/>
            <a:r>
              <a:rPr lang="en-US"/>
              <a:t>SCADA systems are automated control systems that can be used where there are multiple phases of production</a:t>
            </a:r>
          </a:p>
          <a:p>
            <a:pPr lvl="2"/>
            <a:r>
              <a:rPr lang="en-US"/>
              <a:t>Water Pumps</a:t>
            </a:r>
          </a:p>
          <a:p>
            <a:pPr lvl="2"/>
            <a:r>
              <a:rPr lang="en-US"/>
              <a:t>Refineries</a:t>
            </a:r>
          </a:p>
          <a:p>
            <a:pPr lvl="2"/>
            <a:r>
              <a:rPr lang="en-US"/>
              <a:t>Industrial and manufacturing facilities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38</a:t>
            </a:fld>
            <a:endParaRPr lang="en-US" altLang="en-US" noProof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117276" y="4615430"/>
          <a:ext cx="6985647" cy="7280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6985647">
                  <a:extLst>
                    <a:ext uri="{9D8B030D-6E8A-4147-A177-3AD203B41FA5}">
                      <a16:colId xmlns:a16="http://schemas.microsoft.com/office/drawing/2014/main" val="1098162259"/>
                    </a:ext>
                  </a:extLst>
                </a:gridCol>
              </a:tblGrid>
              <a:tr h="728031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SCADA Supervisory Systems, if compromised, may cause great danger to the integrity of water supplies and their chemical levels.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1076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0153" y="5606030"/>
          <a:ext cx="8252155" cy="720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8252155">
                  <a:extLst>
                    <a:ext uri="{9D8B030D-6E8A-4147-A177-3AD203B41FA5}">
                      <a16:colId xmlns:a16="http://schemas.microsoft.com/office/drawing/2014/main" val="163912792"/>
                    </a:ext>
                  </a:extLst>
                </a:gridCol>
              </a:tblGrid>
              <a:tr h="720307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Configuring the SCADA Supervisory Systems to ensure only necessary applications are able to run maximizes the protection of these systems from malicious software.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62438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58292" y="3693015"/>
          <a:ext cx="8503616" cy="6261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8503616">
                  <a:extLst>
                    <a:ext uri="{9D8B030D-6E8A-4147-A177-3AD203B41FA5}">
                      <a16:colId xmlns:a16="http://schemas.microsoft.com/office/drawing/2014/main" val="2344155677"/>
                    </a:ext>
                  </a:extLst>
                </a:gridCol>
              </a:tblGrid>
              <a:tr h="626125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malicious actor compromised the SCADA Supervisory Systems  after a water utility company has seen a dramatic increase in the number of water pumps burning out.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762025"/>
                  </a:ext>
                </a:extLst>
              </a:tr>
            </a:tbl>
          </a:graphicData>
        </a:graphic>
      </p:graphicFrame>
      <p:cxnSp>
        <p:nvCxnSpPr>
          <p:cNvPr id="11" name="Straight Arrow Connector 42"/>
          <p:cNvCxnSpPr>
            <a:stCxn id="7" idx="0"/>
            <a:endCxn id="6" idx="2"/>
          </p:cNvCxnSpPr>
          <p:nvPr/>
        </p:nvCxnSpPr>
        <p:spPr>
          <a:xfrm flipV="1">
            <a:off x="4610099" y="4319140"/>
            <a:ext cx="1" cy="29629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42"/>
          <p:cNvCxnSpPr>
            <a:stCxn id="5" idx="0"/>
            <a:endCxn id="7" idx="2"/>
          </p:cNvCxnSpPr>
          <p:nvPr/>
        </p:nvCxnSpPr>
        <p:spPr>
          <a:xfrm flipV="1">
            <a:off x="4606230" y="5343461"/>
            <a:ext cx="3869" cy="262569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3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12"/>
          <p:cNvCxnSpPr>
            <a:stCxn id="3" idx="0"/>
            <a:endCxn id="43" idx="2"/>
          </p:cNvCxnSpPr>
          <p:nvPr/>
        </p:nvCxnSpPr>
        <p:spPr bwMode="auto">
          <a:xfrm flipV="1">
            <a:off x="1851238" y="1838130"/>
            <a:ext cx="2019" cy="36328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1569244" y="2201415"/>
            <a:ext cx="563988" cy="13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3803" y="2187431"/>
            <a:ext cx="563988" cy="13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112"/>
          <p:cNvCxnSpPr>
            <a:stCxn id="27" idx="3"/>
            <a:endCxn id="45" idx="1"/>
          </p:cNvCxnSpPr>
          <p:nvPr/>
        </p:nvCxnSpPr>
        <p:spPr bwMode="auto">
          <a:xfrm flipV="1">
            <a:off x="4697765" y="1513242"/>
            <a:ext cx="1081698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6" name="Straight Arrow Connector 112"/>
          <p:cNvCxnSpPr>
            <a:stCxn id="21" idx="2"/>
            <a:endCxn id="27" idx="2"/>
          </p:cNvCxnSpPr>
          <p:nvPr/>
        </p:nvCxnSpPr>
        <p:spPr bwMode="auto">
          <a:xfrm flipV="1">
            <a:off x="4514885" y="1760788"/>
            <a:ext cx="0" cy="3696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7" name="Rectangle 6"/>
          <p:cNvSpPr/>
          <p:nvPr/>
        </p:nvSpPr>
        <p:spPr>
          <a:xfrm>
            <a:off x="5829319" y="2223817"/>
            <a:ext cx="563988" cy="13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0" descr="Isometric Oil Refinery Stock Illustrations – 1,083 Isometric Oil Refinery  Stock Illustrations, Vectors &amp;amp; Clipart - Dreamstime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11391"/>
          <a:stretch/>
        </p:blipFill>
        <p:spPr bwMode="auto">
          <a:xfrm>
            <a:off x="6377940" y="4802970"/>
            <a:ext cx="2194560" cy="1430551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20" y="4603390"/>
            <a:ext cx="457200" cy="814253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0" name="Picture 28" descr="Isometric 3d seaport terminal with cargo ships Vector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4766" y1="9262" x2="54766" y2="9262"/>
                        <a14:foregroundMark x1="53707" y1="8919" x2="54463" y2="9777"/>
                        <a14:foregroundMark x1="75794" y1="34648" x2="78064" y2="36535"/>
                        <a14:foregroundMark x1="58094" y1="19383" x2="60363" y2="19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 bwMode="auto">
          <a:xfrm>
            <a:off x="3315907" y="4825172"/>
            <a:ext cx="1920240" cy="1400102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327" b="93410" l="11364" r="84416">
                        <a14:foregroundMark x1="74026" y1="40401" x2="74026" y2="40401"/>
                        <a14:foregroundMark x1="70779" y1="38109" x2="77597" y2="48997"/>
                        <a14:foregroundMark x1="82792" y1="42693" x2="84416" y2="45845"/>
                        <a14:foregroundMark x1="21104" y1="35817" x2="26623" y2="33524"/>
                        <a14:foregroundMark x1="44481" y1="15473" x2="44481" y2="15473"/>
                        <a14:foregroundMark x1="50325" y1="43266" x2="50325" y2="43266"/>
                        <a14:foregroundMark x1="31818" y1="30372" x2="31818" y2="30372"/>
                        <a14:foregroundMark x1="70130" y1="34957" x2="84416" y2="42693"/>
                        <a14:foregroundMark x1="69805" y1="35244" x2="61039" y2="39255"/>
                      </a14:backgroundRemoval>
                    </a14:imgEffect>
                  </a14:imgLayer>
                </a14:imgProps>
              </a:ext>
            </a:extLst>
          </a:blip>
          <a:srcRect l="9336" t="13904" r="12165" b="6375"/>
          <a:stretch/>
        </p:blipFill>
        <p:spPr>
          <a:xfrm>
            <a:off x="711734" y="4660623"/>
            <a:ext cx="1371600" cy="1578353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938" l="0" r="100000">
                        <a14:foregroundMark x1="72368" y1="60825" x2="72368" y2="60825"/>
                        <a14:foregroundMark x1="43421" y1="7216" x2="43421" y2="7216"/>
                      </a14:backgroundRemoval>
                    </a14:imgEffect>
                  </a14:imgLayer>
                </a14:imgProps>
              </a:ext>
            </a:extLst>
          </a:blip>
          <a:srcRect t="4717"/>
          <a:stretch/>
        </p:blipFill>
        <p:spPr>
          <a:xfrm>
            <a:off x="2752278" y="1319185"/>
            <a:ext cx="1280160" cy="518945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96" y="3952914"/>
            <a:ext cx="457200" cy="814253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4" name="Picture 4" descr="https://t3.ftcdn.net/jpg/01/66/81/00/240_F_166810023_IziIaQqBhbcl8iLYGfnRxgo7l3CUJYJ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98" y="4603390"/>
            <a:ext cx="548640" cy="548641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t4.ftcdn.net/jpg/03/36/05/89/240_F_336058926_oCIqU3WNEQANWsWzpNreimgKffZZL4Hz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18734"/>
          <a:stretch/>
        </p:blipFill>
        <p:spPr bwMode="auto">
          <a:xfrm>
            <a:off x="2793763" y="3916828"/>
            <a:ext cx="640080" cy="415188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7661" l="820" r="885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0920" y="1072463"/>
            <a:ext cx="640080" cy="897160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7" name="Picture 4" descr="https://t3.ftcdn.net/jpg/01/66/81/00/240_F_166810023_IziIaQqBhbcl8iLYGfnRxgo7l3CUJYJR.jpg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3088" y="4603389"/>
            <a:ext cx="548640" cy="548640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12"/>
          <p:cNvCxnSpPr>
            <a:stCxn id="17" idx="0"/>
            <a:endCxn id="15" idx="2"/>
          </p:cNvCxnSpPr>
          <p:nvPr/>
        </p:nvCxnSpPr>
        <p:spPr bwMode="auto">
          <a:xfrm rot="16200000" flipV="1">
            <a:off x="3709920" y="3735900"/>
            <a:ext cx="271373" cy="146360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19" name="Straight Arrow Connector 112"/>
          <p:cNvCxnSpPr>
            <a:stCxn id="14" idx="0"/>
            <a:endCxn id="15" idx="2"/>
          </p:cNvCxnSpPr>
          <p:nvPr/>
        </p:nvCxnSpPr>
        <p:spPr bwMode="auto">
          <a:xfrm rot="5400000" flipH="1" flipV="1">
            <a:off x="2209673" y="3699261"/>
            <a:ext cx="271374" cy="153688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0" name="Straight Arrow Connector 112"/>
          <p:cNvCxnSpPr>
            <a:stCxn id="9" idx="0"/>
            <a:endCxn id="13" idx="0"/>
          </p:cNvCxnSpPr>
          <p:nvPr/>
        </p:nvCxnSpPr>
        <p:spPr bwMode="auto">
          <a:xfrm rot="16200000" flipV="1">
            <a:off x="5802920" y="3708990"/>
            <a:ext cx="650476" cy="1138324"/>
          </a:xfrm>
          <a:prstGeom prst="curvedConnector3">
            <a:avLst>
              <a:gd name="adj1" fmla="val 23511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21" name="Can 20"/>
          <p:cNvSpPr/>
          <p:nvPr/>
        </p:nvSpPr>
        <p:spPr bwMode="auto">
          <a:xfrm rot="5400000">
            <a:off x="4377725" y="-932800"/>
            <a:ext cx="274320" cy="6400800"/>
          </a:xfrm>
          <a:prstGeom prst="can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vert270"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SCADA Network </a:t>
            </a:r>
          </a:p>
        </p:txBody>
      </p:sp>
      <p:pic>
        <p:nvPicPr>
          <p:cNvPr id="22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>
            <a:off x="4189398" y="2895278"/>
            <a:ext cx="640080" cy="378887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112"/>
          <p:cNvCxnSpPr>
            <a:stCxn id="13" idx="0"/>
            <a:endCxn id="22" idx="2"/>
          </p:cNvCxnSpPr>
          <p:nvPr/>
        </p:nvCxnSpPr>
        <p:spPr bwMode="auto">
          <a:xfrm rot="16200000" flipV="1">
            <a:off x="4694843" y="3088761"/>
            <a:ext cx="678749" cy="104955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4" name="Straight Arrow Connector 112"/>
          <p:cNvCxnSpPr>
            <a:stCxn id="15" idx="0"/>
            <a:endCxn id="22" idx="2"/>
          </p:cNvCxnSpPr>
          <p:nvPr/>
        </p:nvCxnSpPr>
        <p:spPr bwMode="auto">
          <a:xfrm rot="5400000" flipH="1" flipV="1">
            <a:off x="3490289" y="2897680"/>
            <a:ext cx="642663" cy="139563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5" name="Straight Arrow Connector 112"/>
          <p:cNvCxnSpPr>
            <a:stCxn id="21" idx="4"/>
            <a:endCxn id="22" idx="0"/>
          </p:cNvCxnSpPr>
          <p:nvPr/>
        </p:nvCxnSpPr>
        <p:spPr bwMode="auto">
          <a:xfrm flipH="1">
            <a:off x="4509438" y="2404760"/>
            <a:ext cx="5447" cy="49051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6" name="Straight Arrow Connector 112"/>
          <p:cNvCxnSpPr>
            <a:stCxn id="51" idx="1"/>
            <a:endCxn id="21" idx="0"/>
          </p:cNvCxnSpPr>
          <p:nvPr/>
        </p:nvCxnSpPr>
        <p:spPr bwMode="auto">
          <a:xfrm flipH="1" flipV="1">
            <a:off x="7646705" y="2267600"/>
            <a:ext cx="309312" cy="424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pic>
        <p:nvPicPr>
          <p:cNvPr id="27" name="Picture 10" descr="C:\Users\ecoffey\AppData\Local\Temp\Rar$DRa0.295\30029_Device_firewall_default_256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 t="8236" r="18735" b="7201"/>
          <a:stretch/>
        </p:blipFill>
        <p:spPr bwMode="auto">
          <a:xfrm>
            <a:off x="4332005" y="1265697"/>
            <a:ext cx="365760" cy="495091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112"/>
          <p:cNvCxnSpPr>
            <a:stCxn id="16" idx="1"/>
            <a:endCxn id="45" idx="3"/>
          </p:cNvCxnSpPr>
          <p:nvPr/>
        </p:nvCxnSpPr>
        <p:spPr bwMode="auto">
          <a:xfrm flipH="1" flipV="1">
            <a:off x="6510983" y="1513242"/>
            <a:ext cx="849937" cy="78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9" name="Straight Arrow Connector 112"/>
          <p:cNvCxnSpPr>
            <a:stCxn id="4" idx="0"/>
            <a:endCxn id="12" idx="2"/>
          </p:cNvCxnSpPr>
          <p:nvPr/>
        </p:nvCxnSpPr>
        <p:spPr bwMode="auto">
          <a:xfrm flipH="1" flipV="1">
            <a:off x="3392358" y="1838130"/>
            <a:ext cx="3439" cy="3493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30" name="TextBox 29"/>
          <p:cNvSpPr txBox="1"/>
          <p:nvPr/>
        </p:nvSpPr>
        <p:spPr>
          <a:xfrm>
            <a:off x="7095692" y="867055"/>
            <a:ext cx="1239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Corporate Office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70560" y="1046400"/>
            <a:ext cx="688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Firewall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03830" y="880759"/>
            <a:ext cx="97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Operator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Workstation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61861" y="2501359"/>
            <a:ext cx="1222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Database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0166" y="6195736"/>
            <a:ext cx="128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Remote Station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91154" y="6195736"/>
            <a:ext cx="128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Remote Station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57832" y="6195738"/>
            <a:ext cx="128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Remote Station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91101" y="4736533"/>
            <a:ext cx="44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RTU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08349" y="4736533"/>
            <a:ext cx="44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RTU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00711" y="4736533"/>
            <a:ext cx="44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RTU</a:t>
            </a:r>
          </a:p>
        </p:txBody>
      </p:sp>
      <p:cxnSp>
        <p:nvCxnSpPr>
          <p:cNvPr id="40" name="Straight Arrow Connector 112"/>
          <p:cNvCxnSpPr>
            <a:stCxn id="45" idx="0"/>
            <a:endCxn id="41" idx="2"/>
          </p:cNvCxnSpPr>
          <p:nvPr/>
        </p:nvCxnSpPr>
        <p:spPr bwMode="auto">
          <a:xfrm rot="16200000" flipV="1">
            <a:off x="5893513" y="1052988"/>
            <a:ext cx="447578" cy="558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pic>
        <p:nvPicPr>
          <p:cNvPr id="41" name="Picture 2" descr="XE500C21Series 5 Chromebook | Samsung Support UK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r="10627" b="8695"/>
          <a:stretch/>
        </p:blipFill>
        <p:spPr bwMode="auto">
          <a:xfrm>
            <a:off x="5815060" y="435293"/>
            <a:ext cx="548640" cy="421828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112"/>
          <p:cNvCxnSpPr>
            <a:stCxn id="45" idx="0"/>
            <a:endCxn id="54" idx="2"/>
          </p:cNvCxnSpPr>
          <p:nvPr/>
        </p:nvCxnSpPr>
        <p:spPr bwMode="auto">
          <a:xfrm rot="16200000" flipV="1">
            <a:off x="5633458" y="792933"/>
            <a:ext cx="447045" cy="57648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1"/>
          <a:stretch/>
        </p:blipFill>
        <p:spPr>
          <a:xfrm>
            <a:off x="1578937" y="1248760"/>
            <a:ext cx="548640" cy="589370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702247" y="1325705"/>
            <a:ext cx="971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Engineer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Workstation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9463" y="1304699"/>
            <a:ext cx="731520" cy="41708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660698" y="2946116"/>
            <a:ext cx="617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Router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1" t="75171" r="36488" b="4644"/>
          <a:stretch/>
        </p:blipFill>
        <p:spPr>
          <a:xfrm>
            <a:off x="6363700" y="487081"/>
            <a:ext cx="548640" cy="313509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cxnSp>
        <p:nvCxnSpPr>
          <p:cNvPr id="48" name="Straight Arrow Connector 112"/>
          <p:cNvCxnSpPr>
            <a:stCxn id="45" idx="0"/>
            <a:endCxn id="47" idx="2"/>
          </p:cNvCxnSpPr>
          <p:nvPr/>
        </p:nvCxnSpPr>
        <p:spPr bwMode="auto">
          <a:xfrm rot="5400000" flipH="1" flipV="1">
            <a:off x="6139567" y="806247"/>
            <a:ext cx="504109" cy="49279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49" name="Straight Arrow Connector 112"/>
          <p:cNvCxnSpPr>
            <a:stCxn id="45" idx="0"/>
          </p:cNvCxnSpPr>
          <p:nvPr/>
        </p:nvCxnSpPr>
        <p:spPr bwMode="auto">
          <a:xfrm rot="16200000" flipV="1">
            <a:off x="5893513" y="1052989"/>
            <a:ext cx="447578" cy="5584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50" name="Rectangle 49"/>
          <p:cNvSpPr/>
          <p:nvPr/>
        </p:nvSpPr>
        <p:spPr>
          <a:xfrm>
            <a:off x="456728" y="232790"/>
            <a:ext cx="4809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Supervisory Control &amp; Data Acquisition (SCADA)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56017" y="1952740"/>
            <a:ext cx="548640" cy="63821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066880" y="3041345"/>
            <a:ext cx="281668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274320" marR="0" lvl="1" indent="-27432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Ensure only necessary applications are able to run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4"/>
          <a:srcRect l="12911" r="11219" b="17311"/>
          <a:stretch/>
        </p:blipFill>
        <p:spPr>
          <a:xfrm>
            <a:off x="5423035" y="323289"/>
            <a:ext cx="291402" cy="534365"/>
          </a:xfrm>
          <a:prstGeom prst="rect">
            <a:avLst/>
          </a:prstGeom>
        </p:spPr>
      </p:pic>
      <p:sp>
        <p:nvSpPr>
          <p:cNvPr id="56" name="Slide Number Placeholder 3"/>
          <p:cNvSpPr txBox="1">
            <a:spLocks/>
          </p:cNvSpPr>
          <p:nvPr/>
        </p:nvSpPr>
        <p:spPr bwMode="auto">
          <a:xfrm>
            <a:off x="7988300" y="652462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457200" rtl="0" eaLnBrk="0" latinLnBrk="0" hangingPunct="0">
              <a:defRPr sz="1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0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Software Diversity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Elasticity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Scalability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Software Development Life Cycle (SDLC) Models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Secure Coding Techniques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Open Web Application Security Project (OWASP)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i="0" dirty="0">
                <a:solidFill>
                  <a:schemeClr val="bg1"/>
                </a:solidFill>
              </a:rPr>
              <a:t>Endpoint Protection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endParaRPr lang="en-US" sz="1800" i="0" dirty="0">
              <a:solidFill>
                <a:schemeClr val="bg1"/>
              </a:solidFill>
            </a:endParaRP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</a:pPr>
            <a:endParaRPr lang="en-US" sz="1800" i="0" dirty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00000"/>
            </a:pPr>
            <a:endParaRPr lang="en-US" sz="2000" i="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8124" y="76200"/>
            <a:ext cx="7498080" cy="990600"/>
          </a:xfrm>
        </p:spPr>
        <p:txBody>
          <a:bodyPr/>
          <a:lstStyle/>
          <a:p>
            <a:r>
              <a:rPr lang="en-US" dirty="0"/>
              <a:t>2.3 Summarize secure application development, deployment &amp; automation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12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Industrial Control System (ICS)</a:t>
            </a:r>
          </a:p>
          <a:p>
            <a:pPr lvl="1"/>
            <a:r>
              <a:rPr lang="en-US" dirty="0"/>
              <a:t>Controlled by a SCADA </a:t>
            </a:r>
          </a:p>
          <a:p>
            <a:pPr lvl="1"/>
            <a:r>
              <a:rPr lang="en-US" dirty="0"/>
              <a:t>Used for industrial process control</a:t>
            </a:r>
          </a:p>
          <a:p>
            <a:pPr lvl="2"/>
            <a:r>
              <a:rPr lang="en-US" dirty="0"/>
              <a:t>Telecommunications </a:t>
            </a:r>
          </a:p>
          <a:p>
            <a:pPr lvl="2"/>
            <a:r>
              <a:rPr lang="en-US" dirty="0"/>
              <a:t>Health, chemicals and </a:t>
            </a:r>
          </a:p>
          <a:p>
            <a:pPr lvl="2"/>
            <a:r>
              <a:rPr lang="en-US" dirty="0"/>
              <a:t>Pharmaceuticals</a:t>
            </a:r>
          </a:p>
          <a:p>
            <a:pPr lvl="2"/>
            <a:r>
              <a:rPr lang="en-US" dirty="0"/>
              <a:t>Water supply and treatment</a:t>
            </a:r>
          </a:p>
          <a:p>
            <a:pPr lvl="2"/>
            <a:r>
              <a:rPr lang="en-US" dirty="0"/>
              <a:t>Safety controls are in place to control processes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 Explain the security implications of embedded and specialized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113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Internet of Things (IoT)</a:t>
            </a:r>
          </a:p>
          <a:p>
            <a:pPr lvl="1"/>
            <a:r>
              <a:rPr lang="en-US"/>
              <a:t>IoT comprises small devices, such as:</a:t>
            </a:r>
          </a:p>
          <a:p>
            <a:pPr lvl="2"/>
            <a:r>
              <a:rPr lang="en-US"/>
              <a:t>Sensors</a:t>
            </a:r>
          </a:p>
          <a:p>
            <a:pPr lvl="2"/>
            <a:r>
              <a:rPr lang="en-US"/>
              <a:t>Smart Devices</a:t>
            </a:r>
          </a:p>
          <a:p>
            <a:pPr lvl="2"/>
            <a:r>
              <a:rPr lang="en-US"/>
              <a:t>Wearable Technology </a:t>
            </a:r>
          </a:p>
          <a:p>
            <a:pPr lvl="2"/>
            <a:r>
              <a:rPr lang="en-US"/>
              <a:t>Home Automation</a:t>
            </a:r>
          </a:p>
          <a:p>
            <a:pPr lvl="2"/>
            <a:r>
              <a:rPr lang="en-US"/>
              <a:t>Facility automation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41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2369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Internet of Things (IoT)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42</a:t>
            </a:fld>
            <a:endParaRPr lang="en-US" alt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447672"/>
            <a:ext cx="457200" cy="824948"/>
          </a:xfrm>
          <a:prstGeom prst="rect">
            <a:avLst/>
          </a:prstGeom>
        </p:spPr>
      </p:pic>
      <p:pic>
        <p:nvPicPr>
          <p:cNvPr id="7" name="Picture 2" descr="XE500C21Series 5 Chromebook | Samsung Support U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r="10627" b="8695"/>
          <a:stretch/>
        </p:blipFill>
        <p:spPr bwMode="auto">
          <a:xfrm>
            <a:off x="5379549" y="5601407"/>
            <a:ext cx="640080" cy="492132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311" y1="63080" x2="42623" y2="81857"/>
                        <a14:foregroundMark x1="15574" y1="93460" x2="65574" y2="96203"/>
                        <a14:foregroundMark x1="32787" y1="98312" x2="32787" y2="98312"/>
                        <a14:foregroundMark x1="21311" y1="97890" x2="68443" y2="99156"/>
                        <a14:foregroundMark x1="60246" y1="55907" x2="82377" y2="54430"/>
                        <a14:foregroundMark x1="50000" y1="37131" x2="50000" y2="37131"/>
                        <a14:foregroundMark x1="50000" y1="7173" x2="50000" y2="91561"/>
                        <a14:foregroundMark x1="30328" y1="39241" x2="33607" y2="36498"/>
                        <a14:foregroundMark x1="28279" y1="30380" x2="28279" y2="30380"/>
                        <a14:foregroundMark x1="38934" y1="40717" x2="38934" y2="407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7638" y="4877111"/>
            <a:ext cx="548640" cy="1065802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029" y="3158173"/>
            <a:ext cx="627942" cy="73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484" t="-1" r="5159" b="7689"/>
          <a:stretch/>
        </p:blipFill>
        <p:spPr>
          <a:xfrm>
            <a:off x="6413568" y="5690100"/>
            <a:ext cx="731520" cy="467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759" y="2708384"/>
            <a:ext cx="1554480" cy="1422399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85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90" b="97166" l="10000" r="90000"/>
                    </a14:imgEffect>
                  </a14:imgLayer>
                </a14:imgProps>
              </a:ext>
            </a:extLst>
          </a:blip>
          <a:srcRect l="11594" t="8924" r="11892" b="7725"/>
          <a:stretch/>
        </p:blipFill>
        <p:spPr>
          <a:xfrm>
            <a:off x="7630478" y="3985965"/>
            <a:ext cx="822960" cy="503268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10" y="5466249"/>
            <a:ext cx="822960" cy="793698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8281" y1="34010" x2="46484" y2="36548"/>
                        <a14:foregroundMark x1="35547" y1="41117" x2="55078" y2="43655"/>
                        <a14:foregroundMark x1="37891" y1="37563" x2="55859" y2="41624"/>
                        <a14:foregroundMark x1="54297" y1="28934" x2="57813" y2="43655"/>
                      </a14:backgroundRemoval>
                    </a14:imgEffect>
                  </a14:imgLayer>
                </a14:imgProps>
              </a:ext>
            </a:extLst>
          </a:blip>
          <a:srcRect t="4154" b="5345"/>
          <a:stretch/>
        </p:blipFill>
        <p:spPr>
          <a:xfrm>
            <a:off x="1467800" y="5605363"/>
            <a:ext cx="914400" cy="636815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524" r="89418"/>
                    </a14:imgEffect>
                  </a14:imgLayer>
                </a14:imgProps>
              </a:ext>
            </a:extLst>
          </a:blip>
          <a:srcRect l="12034" t="4522" r="14906"/>
          <a:stretch/>
        </p:blipFill>
        <p:spPr>
          <a:xfrm>
            <a:off x="1696400" y="2074053"/>
            <a:ext cx="457200" cy="840921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6" name="Picture 4" descr="Babysense Video Baby Monitor Series V24 - Walmart.com - Walmart.com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12255" y1="34641" x2="44771" y2="72059"/>
                        <a14:foregroundMark x1="21895" y1="73693" x2="29739" y2="86928"/>
                        <a14:foregroundMark x1="21242" y1="81209" x2="21242" y2="81209"/>
                        <a14:foregroundMark x1="14216" y1="66503" x2="22549" y2="84804"/>
                        <a14:foregroundMark x1="34314" y1="85948" x2="45425" y2="86438"/>
                        <a14:foregroundMark x1="46242" y1="85294" x2="54902" y2="69935"/>
                        <a14:foregroundMark x1="45588" y1="25163" x2="52451" y2="50163"/>
                        <a14:foregroundMark x1="40033" y1="33007" x2="48693" y2="52941"/>
                        <a14:foregroundMark x1="23203" y1="56863" x2="35948" y2="57353"/>
                        <a14:foregroundMark x1="8170" y1="39379" x2="16667" y2="60294"/>
                        <a14:foregroundMark x1="6863" y1="21405" x2="8007" y2="37255"/>
                        <a14:foregroundMark x1="10948" y1="20425" x2="28268" y2="16830"/>
                        <a14:foregroundMark x1="8987" y1="71242" x2="9804" y2="79902"/>
                        <a14:foregroundMark x1="35948" y1="73039" x2="36275" y2="80719"/>
                        <a14:foregroundMark x1="32680" y1="45752" x2="33987" y2="33660"/>
                        <a14:foregroundMark x1="70588" y1="73856" x2="77614" y2="75490"/>
                        <a14:foregroundMark x1="79412" y1="77124" x2="87255" y2="77124"/>
                        <a14:foregroundMark x1="91830" y1="77124" x2="92810" y2="77288"/>
                        <a14:foregroundMark x1="83170" y1="80392" x2="89706" y2="80392"/>
                        <a14:foregroundMark x1="30719" y1="29248" x2="27124" y2="37255"/>
                        <a14:foregroundMark x1="19281" y1="22059" x2="33660" y2="23203"/>
                        <a14:foregroundMark x1="16176" y1="22059" x2="25490" y2="23366"/>
                        <a14:foregroundMark x1="36765" y1="22876" x2="42647" y2="24183"/>
                        <a14:foregroundMark x1="76797" y1="29412" x2="76797" y2="2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41" y="1772131"/>
            <a:ext cx="1005840" cy="1005841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est security cameras uk All products are discounted, Cheaper Than Retail  Price, Free Delivery &amp; Returns OFF 67%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12444" y1="51111" x2="36444" y2="32000"/>
                        <a14:foregroundMark x1="64444" y1="61333" x2="42222" y2="83111"/>
                        <a14:foregroundMark x1="9333" y1="60000" x2="24000" y2="8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36" b="10086"/>
          <a:stretch/>
        </p:blipFill>
        <p:spPr bwMode="auto">
          <a:xfrm>
            <a:off x="7636683" y="1055502"/>
            <a:ext cx="822960" cy="644198"/>
          </a:xfrm>
          <a:prstGeom prst="rect">
            <a:avLst/>
          </a:prstGeom>
          <a:noFill/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1309" y="2937803"/>
            <a:ext cx="822960" cy="676814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3520" y="3985965"/>
            <a:ext cx="822960" cy="855716"/>
          </a:xfrm>
          <a:prstGeom prst="rect">
            <a:avLst/>
          </a:prstGeom>
        </p:spPr>
      </p:pic>
      <p:cxnSp>
        <p:nvCxnSpPr>
          <p:cNvPr id="20" name="Straight Arrow Connector 22"/>
          <p:cNvCxnSpPr>
            <a:stCxn id="11" idx="3"/>
            <a:endCxn id="12" idx="1"/>
          </p:cNvCxnSpPr>
          <p:nvPr/>
        </p:nvCxnSpPr>
        <p:spPr bwMode="auto">
          <a:xfrm>
            <a:off x="5349239" y="3419584"/>
            <a:ext cx="2281239" cy="818015"/>
          </a:xfrm>
          <a:prstGeom prst="bentConnector3">
            <a:avLst>
              <a:gd name="adj1" fmla="val 21507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1" name="Straight Arrow Connector 22"/>
          <p:cNvCxnSpPr>
            <a:stCxn id="11" idx="3"/>
            <a:endCxn id="16" idx="1"/>
          </p:cNvCxnSpPr>
          <p:nvPr/>
        </p:nvCxnSpPr>
        <p:spPr bwMode="auto">
          <a:xfrm flipV="1">
            <a:off x="5349239" y="2275052"/>
            <a:ext cx="2192902" cy="11445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2" name="Straight Arrow Connector 22"/>
          <p:cNvCxnSpPr>
            <a:stCxn id="11" idx="3"/>
            <a:endCxn id="18" idx="1"/>
          </p:cNvCxnSpPr>
          <p:nvPr/>
        </p:nvCxnSpPr>
        <p:spPr bwMode="auto">
          <a:xfrm flipV="1">
            <a:off x="5349239" y="3276210"/>
            <a:ext cx="2292070" cy="14337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3" name="Straight Arrow Connector 22"/>
          <p:cNvCxnSpPr>
            <a:endCxn id="17" idx="1"/>
          </p:cNvCxnSpPr>
          <p:nvPr/>
        </p:nvCxnSpPr>
        <p:spPr bwMode="auto">
          <a:xfrm flipV="1">
            <a:off x="5324964" y="1377601"/>
            <a:ext cx="2311719" cy="1798498"/>
          </a:xfrm>
          <a:prstGeom prst="bentConnector3">
            <a:avLst>
              <a:gd name="adj1" fmla="val 8062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4" name="Straight Arrow Connector 22"/>
          <p:cNvCxnSpPr>
            <a:stCxn id="11" idx="3"/>
            <a:endCxn id="8" idx="1"/>
          </p:cNvCxnSpPr>
          <p:nvPr/>
        </p:nvCxnSpPr>
        <p:spPr bwMode="auto">
          <a:xfrm>
            <a:off x="5349239" y="3419584"/>
            <a:ext cx="2418399" cy="19904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5" name="Straight Arrow Connector 22"/>
          <p:cNvCxnSpPr>
            <a:stCxn id="11" idx="2"/>
            <a:endCxn id="14" idx="0"/>
          </p:cNvCxnSpPr>
          <p:nvPr/>
        </p:nvCxnSpPr>
        <p:spPr bwMode="auto">
          <a:xfrm rot="5400000">
            <a:off x="2511210" y="3544574"/>
            <a:ext cx="1474580" cy="2646999"/>
          </a:xfrm>
          <a:prstGeom prst="bentConnector3">
            <a:avLst>
              <a:gd name="adj1" fmla="val 55977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6" name="Straight Arrow Connector 22"/>
          <p:cNvCxnSpPr>
            <a:stCxn id="11" idx="2"/>
            <a:endCxn id="10" idx="0"/>
          </p:cNvCxnSpPr>
          <p:nvPr/>
        </p:nvCxnSpPr>
        <p:spPr bwMode="auto">
          <a:xfrm rot="16200000" flipH="1">
            <a:off x="4896005" y="3806776"/>
            <a:ext cx="1559317" cy="2207329"/>
          </a:xfrm>
          <a:prstGeom prst="bentConnector3">
            <a:avLst>
              <a:gd name="adj1" fmla="val 18913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7" name="Straight Arrow Connector 22"/>
          <p:cNvCxnSpPr>
            <a:stCxn id="11" idx="2"/>
            <a:endCxn id="13" idx="0"/>
          </p:cNvCxnSpPr>
          <p:nvPr/>
        </p:nvCxnSpPr>
        <p:spPr bwMode="auto">
          <a:xfrm rot="5400000">
            <a:off x="3293562" y="4187812"/>
            <a:ext cx="1335466" cy="1221409"/>
          </a:xfrm>
          <a:prstGeom prst="bentConnector3">
            <a:avLst>
              <a:gd name="adj1" fmla="val 29376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8" name="Straight Arrow Connector 22"/>
          <p:cNvCxnSpPr>
            <a:stCxn id="11" idx="2"/>
            <a:endCxn id="7" idx="0"/>
          </p:cNvCxnSpPr>
          <p:nvPr/>
        </p:nvCxnSpPr>
        <p:spPr bwMode="auto">
          <a:xfrm rot="16200000" flipH="1">
            <a:off x="4400482" y="4302300"/>
            <a:ext cx="1470624" cy="11275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29" name="Straight Arrow Connector 22"/>
          <p:cNvCxnSpPr>
            <a:stCxn id="11" idx="2"/>
            <a:endCxn id="6" idx="0"/>
          </p:cNvCxnSpPr>
          <p:nvPr/>
        </p:nvCxnSpPr>
        <p:spPr bwMode="auto">
          <a:xfrm rot="16200000" flipH="1">
            <a:off x="3913555" y="4789226"/>
            <a:ext cx="1316889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30" name="Straight Arrow Connector 22"/>
          <p:cNvCxnSpPr>
            <a:stCxn id="11" idx="1"/>
            <a:endCxn id="19" idx="3"/>
          </p:cNvCxnSpPr>
          <p:nvPr/>
        </p:nvCxnSpPr>
        <p:spPr bwMode="auto">
          <a:xfrm rot="10800000" flipV="1">
            <a:off x="2336481" y="3419583"/>
            <a:ext cx="1458279" cy="994239"/>
          </a:xfrm>
          <a:prstGeom prst="bentConnector3">
            <a:avLst>
              <a:gd name="adj1" fmla="val 31113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31" name="Straight Arrow Connector 22"/>
          <p:cNvCxnSpPr>
            <a:stCxn id="11" idx="1"/>
            <a:endCxn id="9" idx="3"/>
          </p:cNvCxnSpPr>
          <p:nvPr/>
        </p:nvCxnSpPr>
        <p:spPr bwMode="auto">
          <a:xfrm rot="10800000" flipV="1">
            <a:off x="2238971" y="3419583"/>
            <a:ext cx="1555788" cy="10742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cxnSp>
        <p:nvCxnSpPr>
          <p:cNvPr id="32" name="Straight Arrow Connector 22"/>
          <p:cNvCxnSpPr>
            <a:stCxn id="11" idx="1"/>
            <a:endCxn id="15" idx="3"/>
          </p:cNvCxnSpPr>
          <p:nvPr/>
        </p:nvCxnSpPr>
        <p:spPr bwMode="auto">
          <a:xfrm rot="10800000">
            <a:off x="2153601" y="2494514"/>
            <a:ext cx="1641159" cy="925070"/>
          </a:xfrm>
          <a:prstGeom prst="bentConnector3">
            <a:avLst>
              <a:gd name="adj1" fmla="val 75509"/>
            </a:avLst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30069" y="1670570"/>
            <a:ext cx="1371600" cy="687579"/>
          </a:xfrm>
          <a:prstGeom prst="rect">
            <a:avLst/>
          </a:prstGeom>
          <a:effectLst>
            <a:outerShdw blurRad="50800" dist="76200" dir="5400000" rotWithShape="0">
              <a:prstClr val="black">
                <a:alpha val="75000"/>
              </a:prstClr>
            </a:outerShdw>
          </a:effectLst>
        </p:spPr>
      </p:pic>
      <p:cxnSp>
        <p:nvCxnSpPr>
          <p:cNvPr id="34" name="Straight Arrow Connector 22"/>
          <p:cNvCxnSpPr>
            <a:stCxn id="11" idx="1"/>
            <a:endCxn id="33" idx="2"/>
          </p:cNvCxnSpPr>
          <p:nvPr/>
        </p:nvCxnSpPr>
        <p:spPr bwMode="auto">
          <a:xfrm rot="10800000">
            <a:off x="3615869" y="2358150"/>
            <a:ext cx="178890" cy="106143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</p:cxnSp>
      <p:sp>
        <p:nvSpPr>
          <p:cNvPr id="35" name="TextBox 34"/>
          <p:cNvSpPr txBox="1"/>
          <p:nvPr/>
        </p:nvSpPr>
        <p:spPr>
          <a:xfrm>
            <a:off x="6491364" y="6106982"/>
            <a:ext cx="575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Tablet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11625" y="6112751"/>
            <a:ext cx="626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Laptop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3472" y="615536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Smart Phone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38677" y="6216376"/>
            <a:ext cx="623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15" y="5974251"/>
            <a:ext cx="1421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Credit Card  Reader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5980" y="4275322"/>
            <a:ext cx="75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Speakers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1941" y="3329897"/>
            <a:ext cx="1005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Smart Watch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5980" y="23502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Smart Bulb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8301" y="2292475"/>
            <a:ext cx="97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Automobile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1459" y="5960793"/>
            <a:ext cx="995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Refrigerator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45538" y="4507680"/>
            <a:ext cx="1407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Thermostat (HVAC)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19527" y="3637279"/>
            <a:ext cx="1059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Alarm System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95345" y="2385526"/>
            <a:ext cx="1065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Baby Monitor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14314" y="1430844"/>
            <a:ext cx="1220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Security Camera</a:t>
            </a:r>
          </a:p>
        </p:txBody>
      </p:sp>
      <p:sp>
        <p:nvSpPr>
          <p:cNvPr id="49" name="TextBox 48"/>
          <p:cNvSpPr txBox="1"/>
          <p:nvPr/>
        </p:nvSpPr>
        <p:spPr>
          <a:xfrm rot="21277995">
            <a:off x="3946103" y="2809616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 Automation</a:t>
            </a:r>
          </a:p>
        </p:txBody>
      </p:sp>
    </p:spTree>
    <p:extLst>
      <p:ext uri="{BB962C8B-B14F-4D97-AF65-F5344CB8AC3E}">
        <p14:creationId xmlns:p14="http://schemas.microsoft.com/office/powerpoint/2010/main" val="3021102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Web Video Player">
                <a:extLst>
                  <a:ext uri="{FF2B5EF4-FFF2-40B4-BE49-F238E27FC236}">
                    <a16:creationId xmlns:a16="http://schemas.microsoft.com/office/drawing/2014/main" id="{4454BB45-4677-DF48-A41F-85E71EECACA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41313" y="1768475"/>
              <a:ext cx="8461375" cy="33210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ontent Placeholder 4" title="Web Video Player">
                <a:extLst>
                  <a:ext uri="{FF2B5EF4-FFF2-40B4-BE49-F238E27FC236}">
                    <a16:creationId xmlns:a16="http://schemas.microsoft.com/office/drawing/2014/main" id="{4454BB45-4677-DF48-A41F-85E71EECAC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13" y="1768475"/>
                <a:ext cx="8461375" cy="33210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82515-B05F-1541-BEF2-3FDFD703E9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863C68D-9982-6C4B-B4E4-073492D7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6" y="1110985"/>
            <a:ext cx="8455567" cy="633458"/>
          </a:xfrm>
        </p:spPr>
        <p:txBody>
          <a:bodyPr/>
          <a:lstStyle/>
          <a:p>
            <a:r>
              <a:rPr lang="en-US" dirty="0"/>
              <a:t>Professor Messer: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4067294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Web Video Player">
                <a:extLst>
                  <a:ext uri="{FF2B5EF4-FFF2-40B4-BE49-F238E27FC236}">
                    <a16:creationId xmlns:a16="http://schemas.microsoft.com/office/drawing/2014/main" id="{82F59E67-C935-B942-863E-267D7ED2D90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41314" y="1838325"/>
              <a:ext cx="8461375" cy="33210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ontent Placeholder 4" title="Web Video Player">
                <a:extLst>
                  <a:ext uri="{FF2B5EF4-FFF2-40B4-BE49-F238E27FC236}">
                    <a16:creationId xmlns:a16="http://schemas.microsoft.com/office/drawing/2014/main" id="{82F59E67-C935-B942-863E-267D7ED2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14" y="1838325"/>
                <a:ext cx="8461375" cy="33210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543F6-08BE-BB42-B50F-1F99532A63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D1099B-A7C0-1441-804F-7A9DAA00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Professor Messer: Embedded Systems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877051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Computer system with dedicated function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Static environment</a:t>
            </a:r>
            <a:endParaRPr lang="en-US" b="0" noProof="0" dirty="0">
              <a:solidFill>
                <a:schemeClr val="bg1"/>
              </a:solidFill>
            </a:endParaRP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Cost, power, and compute constraints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noProof="0" dirty="0">
                <a:solidFill>
                  <a:schemeClr val="bg1"/>
                </a:solidFill>
              </a:rPr>
              <a:t>Single-purpose devices with no overhead for additional security computing</a:t>
            </a:r>
            <a:endParaRPr lang="en-US" b="0" noProof="0" dirty="0">
              <a:solidFill>
                <a:schemeClr val="bg1"/>
              </a:solidFill>
            </a:endParaRP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Crypto, authentication, and implied trust constraints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Limited resource for cryptographic implementation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No root of trust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Perimeter security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Network and range constraints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Power constrains range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Emphasize low data rates, but minimize latency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13B25-C2A6-469B-AAF8-91D364EDCD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CompTIA Security+ Lesson 12 | Copyright © 2020 CompTIA Properties, LLC. All Rights Reserved.  |  CompTIA.org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4CD59-89A1-40CD-8F09-B7F69CBF1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+mj-lt"/>
              </a:rPr>
              <a:t>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424115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  <a:p>
            <a:pPr lvl="1"/>
            <a:r>
              <a:rPr lang="en-US" b="0" dirty="0"/>
              <a:t>Most users of IoT devices are not aware that they have default username and passwords, and are vulnerable to attack</a:t>
            </a:r>
          </a:p>
          <a:p>
            <a:pPr lvl="2"/>
            <a:r>
              <a:rPr lang="en-US" b="0" dirty="0"/>
              <a:t>Built-in accounts that users rarely access is a security consideration for IoT devices</a:t>
            </a:r>
          </a:p>
          <a:p>
            <a:pPr lvl="2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46</a:t>
            </a:fld>
            <a:endParaRPr lang="en-US" altLang="en-US" noProof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12970"/>
              </p:ext>
            </p:extLst>
          </p:nvPr>
        </p:nvGraphicFramePr>
        <p:xfrm>
          <a:off x="843252" y="3366659"/>
          <a:ext cx="7357428" cy="76792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7357428">
                  <a:extLst>
                    <a:ext uri="{9D8B030D-6E8A-4147-A177-3AD203B41FA5}">
                      <a16:colId xmlns:a16="http://schemas.microsoft.com/office/drawing/2014/main" val="1086051907"/>
                    </a:ext>
                  </a:extLst>
                </a:gridCol>
              </a:tblGrid>
              <a:tr h="767923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 considering IoT systems, tight integration to existing systems represents the </a:t>
                      </a: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GREATEST</a:t>
                      </a: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ongoing risk after a vulnerability has been discovered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1076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71034"/>
              </p:ext>
            </p:extLst>
          </p:nvPr>
        </p:nvGraphicFramePr>
        <p:xfrm>
          <a:off x="843252" y="4883729"/>
          <a:ext cx="7357428" cy="7679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7357428">
                  <a:extLst>
                    <a:ext uri="{9D8B030D-6E8A-4147-A177-3AD203B41FA5}">
                      <a16:colId xmlns:a16="http://schemas.microsoft.com/office/drawing/2014/main" val="2761641057"/>
                    </a:ext>
                  </a:extLst>
                </a:gridCol>
              </a:tblGrid>
              <a:tr h="767924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 firmware and software updates upon availability is the BEST way for home users to mitigate vulnerabilities associated with IoT devices on their home networks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27796"/>
                  </a:ext>
                </a:extLst>
              </a:tr>
            </a:tbl>
          </a:graphicData>
        </a:graphic>
      </p:graphicFrame>
      <p:cxnSp>
        <p:nvCxnSpPr>
          <p:cNvPr id="11" name="Straight Arrow Connector 42"/>
          <p:cNvCxnSpPr>
            <a:stCxn id="10" idx="0"/>
            <a:endCxn id="6" idx="2"/>
          </p:cNvCxnSpPr>
          <p:nvPr/>
        </p:nvCxnSpPr>
        <p:spPr>
          <a:xfrm flipV="1">
            <a:off x="4521966" y="4134582"/>
            <a:ext cx="0" cy="749147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98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pPr lvl="1"/>
            <a:r>
              <a:rPr lang="en-US" b="0" dirty="0"/>
              <a:t>Communication Protocols</a:t>
            </a:r>
          </a:p>
          <a:p>
            <a:pPr lvl="2"/>
            <a:r>
              <a:rPr lang="en-US" b="0" dirty="0"/>
              <a:t>When implementing automation with </a:t>
            </a:r>
            <a:r>
              <a:rPr lang="en-US" b="0" dirty="0" err="1"/>
              <a:t>IoT</a:t>
            </a:r>
            <a:r>
              <a:rPr lang="en-US" b="0" dirty="0"/>
              <a:t> devices Communication protocols should be considered </a:t>
            </a:r>
            <a:r>
              <a:rPr lang="en-US" b="0" dirty="0">
                <a:solidFill>
                  <a:srgbClr val="FF0000"/>
                </a:solidFill>
              </a:rPr>
              <a:t>FIRST</a:t>
            </a:r>
            <a:r>
              <a:rPr lang="en-US" b="0" dirty="0"/>
              <a:t> to keep the network secure</a:t>
            </a:r>
          </a:p>
          <a:p>
            <a:pPr lvl="2"/>
            <a:r>
              <a:rPr lang="en-US" b="0" dirty="0"/>
              <a:t>Z-Wave &amp; </a:t>
            </a:r>
            <a:r>
              <a:rPr lang="en-US" b="0" dirty="0" err="1"/>
              <a:t>Zigbee</a:t>
            </a:r>
            <a:r>
              <a:rPr lang="en-US" b="0" dirty="0"/>
              <a:t> </a:t>
            </a:r>
          </a:p>
          <a:p>
            <a:pPr lvl="4"/>
            <a:r>
              <a:rPr lang="en-US" b="0" dirty="0"/>
              <a:t>Low-power wireless over ~900 MHz and 2.4 GHz</a:t>
            </a:r>
          </a:p>
          <a:p>
            <a:pPr lvl="4"/>
            <a:r>
              <a:rPr lang="en-US" b="0" dirty="0"/>
              <a:t>Encryption and pairing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47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309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Real-time operating system (RTOS)</a:t>
            </a:r>
          </a:p>
          <a:p>
            <a:pPr lvl="1"/>
            <a:r>
              <a:rPr lang="en-US" b="0" dirty="0"/>
              <a:t>RTOS could be used where robots are being used in production to ensure that processes are completed quickly.</a:t>
            </a:r>
          </a:p>
          <a:p>
            <a:pPr lvl="2"/>
            <a:r>
              <a:rPr lang="en-US" b="0" dirty="0"/>
              <a:t>Designed to be ultra-stable</a:t>
            </a:r>
          </a:p>
          <a:p>
            <a:pPr lvl="2"/>
            <a:r>
              <a:rPr lang="en-US" b="0" dirty="0"/>
              <a:t>Prioritizes real-time scheduling</a:t>
            </a:r>
          </a:p>
          <a:p>
            <a:pPr lvl="2"/>
            <a:r>
              <a:rPr lang="en-US" b="0" dirty="0"/>
              <a:t>If a task or process does not complete within a certain time, the process will fail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48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9799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Multifunctional Devices (MFDs)</a:t>
            </a:r>
          </a:p>
          <a:p>
            <a:pPr lvl="1"/>
            <a:r>
              <a:rPr lang="en-US" b="0" dirty="0"/>
              <a:t>All-in-one device consisting of at least two of the following</a:t>
            </a:r>
          </a:p>
          <a:p>
            <a:pPr lvl="2"/>
            <a:r>
              <a:rPr lang="en-US" b="0" dirty="0"/>
              <a:t>Printer</a:t>
            </a:r>
          </a:p>
          <a:p>
            <a:pPr lvl="2"/>
            <a:r>
              <a:rPr lang="en-US" b="0" dirty="0"/>
              <a:t>Scanner</a:t>
            </a:r>
          </a:p>
          <a:p>
            <a:pPr lvl="2"/>
            <a:r>
              <a:rPr lang="en-US" b="0" dirty="0"/>
              <a:t>Fax </a:t>
            </a:r>
          </a:p>
          <a:p>
            <a:pPr lvl="2"/>
            <a:r>
              <a:rPr lang="en-US" b="0" dirty="0"/>
              <a:t>Photocopier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2.6 Explain the security implications of embedded and specialized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49</a:t>
            </a:fld>
            <a:endParaRPr lang="en-US" altLang="en-US" noProof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06759"/>
              </p:ext>
            </p:extLst>
          </p:nvPr>
        </p:nvGraphicFramePr>
        <p:xfrm>
          <a:off x="1079176" y="4108373"/>
          <a:ext cx="6985647" cy="7280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5400000" rotWithShape="0">
                    <a:prstClr val="black">
                      <a:alpha val="50000"/>
                    </a:prstClr>
                  </a:outerShdw>
                </a:effectLst>
                <a:tableStyleId>{5C22544A-7EE6-4342-B048-85BDC9FD1C3A}</a:tableStyleId>
              </a:tblPr>
              <a:tblGrid>
                <a:gridCol w="6985647">
                  <a:extLst>
                    <a:ext uri="{9D8B030D-6E8A-4147-A177-3AD203B41FA5}">
                      <a16:colId xmlns:a16="http://schemas.microsoft.com/office/drawing/2014/main" val="1098162259"/>
                    </a:ext>
                  </a:extLst>
                </a:gridCol>
              </a:tblGrid>
              <a:tr h="728031">
                <a:tc>
                  <a:txBody>
                    <a:bodyPr/>
                    <a:lstStyle/>
                    <a:p>
                      <a:pPr marL="0" marR="0" lvl="1" indent="-18288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rgbClr val="0F6FC6">
                            <a:lumMod val="75000"/>
                          </a:srgb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interface components of printers and MFDs are the  MOST likely used as vectors of compromise if they are improperly configured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1076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3159" y1="82639" x2="73159" y2="82639"/>
                        <a14:foregroundMark x1="49644" y1="79861" x2="49644" y2="79861"/>
                        <a14:foregroundMark x1="74584" y1="81250" x2="74584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100" y="1978000"/>
            <a:ext cx="2566638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Software Diversity</a:t>
            </a:r>
          </a:p>
          <a:p>
            <a:pPr lvl="1"/>
            <a:r>
              <a:rPr lang="en-US" b="0" dirty="0"/>
              <a:t>Developer can take code and obfuscate it with a compiler</a:t>
            </a:r>
          </a:p>
          <a:p>
            <a:pPr lvl="2"/>
            <a:r>
              <a:rPr lang="en-US" sz="1600" b="0" dirty="0"/>
              <a:t>Compiler takes code and converts it into binary machine language</a:t>
            </a:r>
          </a:p>
          <a:p>
            <a:pPr lvl="2"/>
            <a:r>
              <a:rPr lang="en-US" sz="1600" b="0" dirty="0"/>
              <a:t>Application Programming Interface (API) is created to allow systems to be programmed to talk to one another</a:t>
            </a:r>
          </a:p>
          <a:p>
            <a:pPr lvl="2"/>
            <a:r>
              <a:rPr lang="en-US" sz="1600" b="0" dirty="0"/>
              <a:t>Using a complier to obfuscate API methods will make it harder for attackers to reverse engineer the code.</a:t>
            </a:r>
          </a:p>
          <a:p>
            <a:r>
              <a:rPr lang="en-US" dirty="0"/>
              <a:t>Elasticity</a:t>
            </a:r>
          </a:p>
          <a:p>
            <a:pPr lvl="1"/>
            <a:r>
              <a:rPr lang="en-US" sz="1800" b="0" dirty="0"/>
              <a:t>Elasticity is the process of increasing resources when they are needed. </a:t>
            </a:r>
          </a:p>
          <a:p>
            <a:pPr lvl="1"/>
            <a:r>
              <a:rPr lang="en-US" sz="1800" b="0" dirty="0"/>
              <a:t>The cloud is a pay-as-you-go model where your resources can be increased at the drop of a hat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sz="1800" b="0" dirty="0"/>
              <a:t>This is where an application can take more users than originally planned with little or no increase in cost.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7406D">
                    <a:lumMod val="40000"/>
                    <a:lumOff val="60000"/>
                  </a:srgbClr>
                </a:solidFill>
              </a:rPr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19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Unmanned Aerial Vehicles (UAV)/drones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Computer-controlled or assisted engine, steering, and brakes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In-vehicle entertainment and navigation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Controller area network (CAN) serial communications buses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Onboard Diagnostics (OBD-II) module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Access via cellular or Wi-Fi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1CA0F-67C1-4A14-8844-BA870D34DD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CompTIA Security+ Lesson 12 | Copyright © 2020 CompTIA Properties, LLC. All Rights Reserved.  |  CompTIA.org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86D26-DDD3-4CB1-8933-0BDF29A32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Specialized Systems for Vehicles and Drones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689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A8E403-CAFC-4AAD-9D14-8F1C8CC41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Used in hospitals and clinics but also at home by patients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bg1"/>
                </a:solidFill>
              </a:rPr>
              <a:t>Potentially unsecure protocols and control systems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Use compromised devices to pivot to networks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Stealing Protected Health Information (PHI)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Ransom by threatening to disrupt services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Kill or injure patients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48A5B-947C-4FD6-9BF8-573DB0345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CompTIA Security+ Lesson 12 | Copyright © 2020 CompTIA Properties, LLC. All Rights Reserved.  |  CompTIA.org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AA49-334F-4FAA-8B62-AEC480A7F9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363FD-DF4D-4127-A10F-F9498E93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Specialized Systems for Medical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0878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Network segmentation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Strictly restrict access to OT networks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Increased monitoring for SCADA hosts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Wrappers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Use IPSec for authentication and integrity and confidentiality</a:t>
            </a:r>
            <a:endParaRPr lang="en-US" b="0" noProof="0" dirty="0">
              <a:solidFill>
                <a:schemeClr val="bg1"/>
              </a:solidFill>
            </a:endParaRP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Firmware code control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Supply chain risks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Inability to patch</a:t>
            </a:r>
            <a:endParaRPr lang="en-US" b="0" noProof="0" dirty="0">
              <a:solidFill>
                <a:schemeClr val="bg1"/>
              </a:solidFill>
            </a:endParaRP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Inadequate vendor support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Time-consuming patch procedures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noProof="0" dirty="0">
                <a:solidFill>
                  <a:schemeClr val="bg1"/>
                </a:solidFill>
              </a:rPr>
              <a:t>Inability to schedule downtime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61DBE-CFA9-49B0-B258-3671122FB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CompTIA Security+ Lesson 12 | Copyright © 2020 CompTIA Properties, LLC. All Rights Reserved.  |  CompTIA.org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B7B8C-5C16-45BF-BA7D-D6C01D141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+mj-lt"/>
              </a:rPr>
              <a:t>Security for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509227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B7CC3-0157-B843-8E12-FD39A1E76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24" y="1307133"/>
            <a:ext cx="8460152" cy="5246067"/>
          </a:xfrm>
        </p:spPr>
        <p:txBody>
          <a:bodyPr/>
          <a:lstStyle/>
          <a:p>
            <a:pPr marL="342900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 develop secure software that prevents attackers from directly injecting attacks into computer memory and manipulating the application’s process, one should employ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Elasticity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Dead code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Normalization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Software diversity</a:t>
            </a:r>
            <a:endParaRPr lang="en-US" sz="16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Problems in which phase will specifically stop continuous deployment but not necessarily continuous delivery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Continuous integration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Continuous monitoring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Continuous validation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Continuous development</a:t>
            </a:r>
          </a:p>
          <a:p>
            <a:pPr marL="342900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Which of the following properly defines supervisory control and data acquisition (SCADA)?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A scaled-down version of Linux designed for use in an embedded system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The standard used for communicating between intelligent car systems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The risk created y connecting control systems in buildings</a:t>
            </a:r>
          </a:p>
          <a:p>
            <a:pPr marL="746125" lvl="1" indent="-3429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lphaLcPeriod"/>
            </a:pPr>
            <a:r>
              <a:rPr lang="en-US" sz="1400" b="0" dirty="0">
                <a:solidFill>
                  <a:schemeClr val="bg1"/>
                </a:solidFill>
              </a:rPr>
              <a:t>A systems designed to control automated systems in cyber-physical environments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8C8BC-88DC-4547-ADCF-50BBF15E9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1254FA-9D57-0240-8836-88064389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the Questions…</a:t>
            </a:r>
          </a:p>
        </p:txBody>
      </p:sp>
    </p:spTree>
    <p:extLst>
      <p:ext uri="{BB962C8B-B14F-4D97-AF65-F5344CB8AC3E}">
        <p14:creationId xmlns:p14="http://schemas.microsoft.com/office/powerpoint/2010/main" val="272646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9AFCB618-14B4-459E-B5F7-3D387100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52"/>
          <a:stretch/>
        </p:blipFill>
        <p:spPr>
          <a:xfrm>
            <a:off x="381000" y="1066800"/>
            <a:ext cx="8382000" cy="53340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 algn="r"/>
            <a:r>
              <a:rPr lang="en-US" sz="3600" i="0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8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2.3 Summarize secure application development, deployment, and automation concepts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3.2 Given a scenario, implement host or application security solutions</a:t>
            </a:r>
          </a:p>
          <a:p>
            <a: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lphaLcPeriod"/>
            </a:pPr>
            <a:r>
              <a:rPr lang="en-US" sz="1600" i="0" dirty="0">
                <a:solidFill>
                  <a:schemeClr val="bg1"/>
                </a:solidFill>
              </a:rPr>
              <a:t>2.6 Explain the security implications of embedded and specialized systems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</a:pPr>
            <a:endParaRPr lang="en-US" sz="1600" i="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Managing Application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i="0" u="none" strike="noStrike" kern="1200" cap="none" spc="0" normalizeH="0" baseline="0" noProof="0" smtClean="0">
                <a:ln>
                  <a:noFill/>
                </a:ln>
                <a:uLnTx/>
                <a:uFillTx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000" i="0" u="none" strike="noStrike" kern="1200" cap="none" spc="0" normalizeH="0" baseline="0" noProof="0" dirty="0">
              <a:ln>
                <a:noFill/>
              </a:ln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9739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66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Software Development Life Cycle (SDLC)</a:t>
            </a:r>
          </a:p>
          <a:p>
            <a:pPr lvl="1"/>
            <a:r>
              <a:rPr lang="en-US" dirty="0"/>
              <a:t>Waterfall Development Model </a:t>
            </a:r>
          </a:p>
          <a:p>
            <a:pPr lvl="2"/>
            <a:r>
              <a:rPr lang="en-US" dirty="0"/>
              <a:t>Each stage is completed before the next stage commences</a:t>
            </a:r>
          </a:p>
          <a:p>
            <a:pPr lvl="2"/>
            <a:r>
              <a:rPr lang="en-US" dirty="0"/>
              <a:t>This is known as a cascade model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6</a:t>
            </a:fld>
            <a:endParaRPr lang="en-US" altLang="en-US" noProof="0" dirty="0"/>
          </a:p>
        </p:txBody>
      </p:sp>
      <p:cxnSp>
        <p:nvCxnSpPr>
          <p:cNvPr id="33" name="Straight Arrow Connector 42"/>
          <p:cNvCxnSpPr>
            <a:endCxn id="42" idx="1"/>
          </p:cNvCxnSpPr>
          <p:nvPr/>
        </p:nvCxnSpPr>
        <p:spPr>
          <a:xfrm rot="16200000" flipH="1">
            <a:off x="5322500" y="3002957"/>
            <a:ext cx="667504" cy="277925"/>
          </a:xfrm>
          <a:prstGeom prst="bentConnector2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2"/>
          <p:cNvCxnSpPr>
            <a:stCxn id="42" idx="1"/>
            <a:endCxn id="39" idx="1"/>
          </p:cNvCxnSpPr>
          <p:nvPr/>
        </p:nvCxnSpPr>
        <p:spPr>
          <a:xfrm rot="10800000" flipH="1" flipV="1">
            <a:off x="5795214" y="3475671"/>
            <a:ext cx="386529" cy="718033"/>
          </a:xfrm>
          <a:prstGeom prst="bentConnector3">
            <a:avLst>
              <a:gd name="adj1" fmla="val 9594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2"/>
          <p:cNvCxnSpPr>
            <a:stCxn id="39" idx="1"/>
            <a:endCxn id="40" idx="1"/>
          </p:cNvCxnSpPr>
          <p:nvPr/>
        </p:nvCxnSpPr>
        <p:spPr>
          <a:xfrm rot="10800000" flipH="1" flipV="1">
            <a:off x="6181743" y="4193704"/>
            <a:ext cx="325865" cy="718033"/>
          </a:xfrm>
          <a:prstGeom prst="bentConnector3">
            <a:avLst>
              <a:gd name="adj1" fmla="val 11532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42"/>
          <p:cNvCxnSpPr>
            <a:stCxn id="40" idx="1"/>
            <a:endCxn id="41" idx="1"/>
          </p:cNvCxnSpPr>
          <p:nvPr/>
        </p:nvCxnSpPr>
        <p:spPr>
          <a:xfrm rot="10800000" flipH="1" flipV="1">
            <a:off x="6507609" y="4911737"/>
            <a:ext cx="342300" cy="718033"/>
          </a:xfrm>
          <a:prstGeom prst="bentConnector3">
            <a:avLst>
              <a:gd name="adj1" fmla="val 7319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5478780" y="2437599"/>
            <a:ext cx="1848452" cy="640080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Requirements Gathering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181744" y="3873665"/>
            <a:ext cx="1848452" cy="640080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07609" y="4591698"/>
            <a:ext cx="1848452" cy="640080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849909" y="5309731"/>
            <a:ext cx="1848452" cy="640080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795215" y="3155632"/>
            <a:ext cx="1848452" cy="640080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System Design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5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Software Development Life Cycle (SDLC)</a:t>
            </a:r>
          </a:p>
          <a:p>
            <a:pPr lvl="1"/>
            <a:r>
              <a:rPr lang="en-US" dirty="0"/>
              <a:t>Agile Model</a:t>
            </a:r>
          </a:p>
          <a:p>
            <a:pPr lvl="2"/>
            <a:r>
              <a:rPr lang="en-US" dirty="0"/>
              <a:t>Several stages of development can occur simultaneously</a:t>
            </a:r>
          </a:p>
          <a:p>
            <a:pPr lvl="2"/>
            <a:r>
              <a:rPr lang="en-US" dirty="0"/>
              <a:t>Software development approach based on iterative development with frequent testing</a:t>
            </a:r>
          </a:p>
          <a:p>
            <a:pPr lvl="2"/>
            <a:r>
              <a:rPr lang="en-US" dirty="0"/>
              <a:t>Development models entails several iterative and incremental software development methodologies such as Scrum</a:t>
            </a:r>
          </a:p>
          <a:p>
            <a:pPr lvl="3"/>
            <a:r>
              <a:rPr lang="en-US" dirty="0"/>
              <a:t>Break tasks into smaller iterations or parts </a:t>
            </a:r>
          </a:p>
          <a:p>
            <a:pPr lvl="3"/>
            <a:r>
              <a:rPr lang="en-US" dirty="0"/>
              <a:t>No long-term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7</a:t>
            </a:fld>
            <a:endParaRPr lang="en-US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449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Software Development Life Cycle (SDLC)</a:t>
            </a:r>
          </a:p>
          <a:p>
            <a:pPr lvl="1"/>
            <a:r>
              <a:rPr lang="en-US"/>
              <a:t>Agile Development Methodology</a:t>
            </a:r>
          </a:p>
          <a:p>
            <a:endParaRPr lang="en-US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Summarize secure application development, deployment &amp; automation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8</a:t>
            </a:fld>
            <a:endParaRPr lang="en-US" alt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53890"/>
          <a:stretch/>
        </p:blipFill>
        <p:spPr>
          <a:xfrm>
            <a:off x="1155696" y="1952709"/>
            <a:ext cx="6723363" cy="19816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2435" y="4072021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AutoNum type="arabicPeriod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Plan 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Requirements gathering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Brainstorm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Requirements Analysis </a:t>
            </a:r>
          </a:p>
          <a:p>
            <a:pPr marL="182880" indent="-18288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15195" y="4072021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Font typeface="+mj-lt"/>
              <a:buAutoNum type="arabicPeriod" startAt="2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Design requirements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Document &amp; prototype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Inception </a:t>
            </a:r>
          </a:p>
          <a:p>
            <a:pPr marL="182880" indent="-18288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07955" y="4072021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Font typeface="+mj-lt"/>
              <a:buAutoNum type="arabicPeriod" startAt="3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Development 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Construction of iteration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07955" y="5230368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Font typeface="+mj-lt"/>
              <a:buAutoNum type="arabicPeriod" startAt="4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Quality Assurance 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 &amp; feedback </a:t>
            </a:r>
          </a:p>
          <a:p>
            <a:pPr marL="182880" indent="-18288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22435" y="5233277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Font typeface="+mj-lt"/>
              <a:buAutoNum type="arabicPeriod" startAt="6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Launch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Post deployment feedback</a:t>
            </a:r>
          </a:p>
          <a:p>
            <a:pPr marL="182880" indent="-18288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15195" y="5230368"/>
            <a:ext cx="2194560" cy="960730"/>
          </a:xfrm>
          <a:prstGeom prst="roundRect">
            <a:avLst>
              <a:gd name="adj" fmla="val 10000"/>
            </a:avLst>
          </a:prstGeom>
          <a:solidFill>
            <a:srgbClr val="5B76A2"/>
          </a:solidFill>
          <a:ln w="31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marL="182880" indent="-182880">
              <a:spcBef>
                <a:spcPts val="300"/>
              </a:spcBef>
              <a:buFont typeface="+mj-lt"/>
              <a:buAutoNum type="arabicPeriod" startAt="5"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</a:p>
          <a:p>
            <a:pPr marL="365760" indent="-182880">
              <a:spcBef>
                <a:spcPts val="300"/>
              </a:spcBef>
              <a:buClr>
                <a:schemeClr val="bg1"/>
              </a:buClr>
              <a:buFont typeface="Calibri" panose="020F0502020204030204" pitchFamily="34" charset="0"/>
              <a:buChar char="–"/>
            </a:pP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 /Sprint review</a:t>
            </a:r>
          </a:p>
          <a:p>
            <a:pPr marL="182880" indent="-18288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42"/>
          <p:cNvCxnSpPr>
            <a:stCxn id="9" idx="2"/>
            <a:endCxn id="10" idx="0"/>
          </p:cNvCxnSpPr>
          <p:nvPr/>
        </p:nvCxnSpPr>
        <p:spPr>
          <a:xfrm>
            <a:off x="7005235" y="5032751"/>
            <a:ext cx="0" cy="197617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2"/>
          <p:cNvCxnSpPr>
            <a:stCxn id="10" idx="1"/>
            <a:endCxn id="13" idx="3"/>
          </p:cNvCxnSpPr>
          <p:nvPr/>
        </p:nvCxnSpPr>
        <p:spPr>
          <a:xfrm flipH="1">
            <a:off x="5709755" y="5710733"/>
            <a:ext cx="198200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2"/>
          <p:cNvCxnSpPr>
            <a:stCxn id="13" idx="1"/>
            <a:endCxn id="12" idx="3"/>
          </p:cNvCxnSpPr>
          <p:nvPr/>
        </p:nvCxnSpPr>
        <p:spPr>
          <a:xfrm flipH="1">
            <a:off x="3316995" y="5710733"/>
            <a:ext cx="198200" cy="2909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2"/>
          <p:cNvCxnSpPr>
            <a:stCxn id="8" idx="3"/>
            <a:endCxn id="9" idx="1"/>
          </p:cNvCxnSpPr>
          <p:nvPr/>
        </p:nvCxnSpPr>
        <p:spPr>
          <a:xfrm>
            <a:off x="5709755" y="4552386"/>
            <a:ext cx="198200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2"/>
          <p:cNvCxnSpPr>
            <a:stCxn id="6" idx="3"/>
            <a:endCxn id="8" idx="1"/>
          </p:cNvCxnSpPr>
          <p:nvPr/>
        </p:nvCxnSpPr>
        <p:spPr>
          <a:xfrm>
            <a:off x="3316995" y="4552386"/>
            <a:ext cx="198200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21306" y="2728073"/>
            <a:ext cx="800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 1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(Sprint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3161" y="2728072"/>
            <a:ext cx="800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 2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(Sprint 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5016" y="2728072"/>
            <a:ext cx="800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 3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(Sprint 3)</a:t>
            </a:r>
          </a:p>
        </p:txBody>
      </p:sp>
    </p:spTree>
    <p:extLst>
      <p:ext uri="{BB962C8B-B14F-4D97-AF65-F5344CB8AC3E}">
        <p14:creationId xmlns:p14="http://schemas.microsoft.com/office/powerpoint/2010/main" val="394829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BF5C1-0C31-4117-9346-26B34DEE768C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 title="Web Video Player">
                <a:extLst>
                  <a:ext uri="{FF2B5EF4-FFF2-40B4-BE49-F238E27FC236}">
                    <a16:creationId xmlns:a16="http://schemas.microsoft.com/office/drawing/2014/main" id="{FFFAD95C-2E25-9E4E-8A70-EBA42CE738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920601"/>
                  </p:ext>
                </p:extLst>
              </p:nvPr>
            </p:nvGraphicFramePr>
            <p:xfrm>
              <a:off x="0" y="819150"/>
              <a:ext cx="9131300" cy="52197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dd-in 4" title="Web Video Player">
                <a:extLst>
                  <a:ext uri="{FF2B5EF4-FFF2-40B4-BE49-F238E27FC236}">
                    <a16:creationId xmlns:a16="http://schemas.microsoft.com/office/drawing/2014/main" id="{FFFAD95C-2E25-9E4E-8A70-EBA42CE738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19150"/>
                <a:ext cx="9131300" cy="5219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900721"/>
      </p:ext>
    </p:extLst>
  </p:cSld>
  <p:clrMapOvr>
    <a:masterClrMapping/>
  </p:clrMapOvr>
</p:sld>
</file>

<file path=ppt/theme/theme1.xml><?xml version="1.0" encoding="utf-8"?>
<a:theme xmlns:a="http://schemas.openxmlformats.org/drawingml/2006/main" name="6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USAF(Unclas)">
  <a:themeElements>
    <a:clrScheme name="USAF(Uncla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webextensions/webextension1.xml><?xml version="1.0" encoding="utf-8"?>
<we:webextension xmlns:we="http://schemas.microsoft.com/office/webextensions/webextension/2010/11" id="{5B9EEFA8-02AC-034C-B87F-49CBAFE1C2D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62"/>
    <we:property name="starttime" value="0"/>
    <we:property name="vid" value="&quot;https://www.youtube.com/watch?v=gy1c4_YixCo&amp;t=8s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2D76060-9695-6F43-976B-3A4F022A961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guPeDcG2WiI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E3B3BFB-876B-0A46-9848-734956878726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rVirqAVXB3U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7189</TotalTime>
  <Words>3397</Words>
  <Application>Microsoft Macintosh PowerPoint</Application>
  <PresentationFormat>On-screen Show (4:3)</PresentationFormat>
  <Paragraphs>627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Century Schoolbook</vt:lpstr>
      <vt:lpstr>Courier</vt:lpstr>
      <vt:lpstr>Courier New</vt:lpstr>
      <vt:lpstr>Open Sans</vt:lpstr>
      <vt:lpstr>Times New Roman</vt:lpstr>
      <vt:lpstr>Wingdings</vt:lpstr>
      <vt:lpstr>6_USAF(Unclas)</vt:lpstr>
      <vt:lpstr>5_USAF(Unclas)</vt:lpstr>
      <vt:lpstr>2_USAF(Unclas)</vt:lpstr>
      <vt:lpstr>PowerPoint Presentation</vt:lpstr>
      <vt:lpstr>PowerPoint Presentation</vt:lpstr>
      <vt:lpstr>Managing Application Security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Agile Development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2.3 Summarize secure application development, deployment &amp; automation Concepts</vt:lpstr>
      <vt:lpstr>Code Obfuscation</vt:lpstr>
      <vt:lpstr>2.3 Summarize secure application development, deployment &amp; automation Concepts</vt:lpstr>
      <vt:lpstr>2.3 Summarize secure application development, deployment &amp; automation concepts</vt:lpstr>
      <vt:lpstr>QUESTIONS</vt:lpstr>
      <vt:lpstr>PowerPoint Presentation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3.2 Given a scenario, implement host or application security solutions</vt:lpstr>
      <vt:lpstr>2.6 Explain the security implications of embedded and specialized systems</vt:lpstr>
      <vt:lpstr>2.6 Explain the security implications of embedded and specialized systems</vt:lpstr>
      <vt:lpstr>PowerPoint Presentation</vt:lpstr>
      <vt:lpstr>2.6 Explain the security implications of embedded and specialized systems</vt:lpstr>
      <vt:lpstr>2.6 Explain the security implications of embedded and specialized systems</vt:lpstr>
      <vt:lpstr>2.6 Explain the security implications of embedded and specialized systems</vt:lpstr>
      <vt:lpstr>Professor Messer: Embedded Systems</vt:lpstr>
      <vt:lpstr>Professor Messer: Embedded Systems Communications</vt:lpstr>
      <vt:lpstr>Embedded Systems</vt:lpstr>
      <vt:lpstr>2.6 Explain the security implications of embedded and specialized systems</vt:lpstr>
      <vt:lpstr>2.6 Explain the security implications of embedded and specialized systems</vt:lpstr>
      <vt:lpstr>2.6 Explain the security implications of embedded and specialized systems</vt:lpstr>
      <vt:lpstr>2.6 Explain the security implications of embedded and specialized systems</vt:lpstr>
      <vt:lpstr>Specialized Systems for Vehicles and Drones</vt:lpstr>
      <vt:lpstr>Specialized Systems for Medical Devices</vt:lpstr>
      <vt:lpstr>Security for Embedded Systems</vt:lpstr>
      <vt:lpstr>Answer the Questions…</vt:lpstr>
      <vt:lpstr>Questions?</vt:lpstr>
      <vt:lpstr>7. Managing Application Security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THAXTON, WESLEY K GS-09 USAF AETC 336 TRS/UUB</dc:creator>
  <cp:lastModifiedBy>Rina Schwartz</cp:lastModifiedBy>
  <cp:revision>87</cp:revision>
  <cp:lastPrinted>2021-07-19T19:20:15Z</cp:lastPrinted>
  <dcterms:created xsi:type="dcterms:W3CDTF">2021-06-17T13:08:04Z</dcterms:created>
  <dcterms:modified xsi:type="dcterms:W3CDTF">2022-12-30T18:57:27Z</dcterms:modified>
</cp:coreProperties>
</file>